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 id="2147483711" r:id="rId5"/>
    <p:sldMasterId id="2147483722" r:id="rId6"/>
    <p:sldMasterId id="2147483780" r:id="rId7"/>
    <p:sldMasterId id="2147483949" r:id="rId8"/>
    <p:sldMasterId id="2147483979" r:id="rId9"/>
    <p:sldMasterId id="2147483994" r:id="rId10"/>
    <p:sldMasterId id="2147484005" r:id="rId11"/>
    <p:sldMasterId id="2147484028" r:id="rId12"/>
  </p:sldMasterIdLst>
  <p:notesMasterIdLst>
    <p:notesMasterId r:id="rId71"/>
  </p:notesMasterIdLst>
  <p:sldIdLst>
    <p:sldId id="262" r:id="rId13"/>
    <p:sldId id="454" r:id="rId14"/>
    <p:sldId id="440" r:id="rId15"/>
    <p:sldId id="481" r:id="rId16"/>
    <p:sldId id="442" r:id="rId17"/>
    <p:sldId id="451" r:id="rId18"/>
    <p:sldId id="290" r:id="rId19"/>
    <p:sldId id="400" r:id="rId20"/>
    <p:sldId id="503" r:id="rId21"/>
    <p:sldId id="397" r:id="rId22"/>
    <p:sldId id="364" r:id="rId23"/>
    <p:sldId id="271" r:id="rId24"/>
    <p:sldId id="480" r:id="rId25"/>
    <p:sldId id="261" r:id="rId26"/>
    <p:sldId id="488" r:id="rId27"/>
    <p:sldId id="452" r:id="rId28"/>
    <p:sldId id="456" r:id="rId29"/>
    <p:sldId id="403" r:id="rId30"/>
    <p:sldId id="306" r:id="rId31"/>
    <p:sldId id="404" r:id="rId32"/>
    <p:sldId id="445" r:id="rId33"/>
    <p:sldId id="446" r:id="rId34"/>
    <p:sldId id="447" r:id="rId35"/>
    <p:sldId id="455" r:id="rId36"/>
    <p:sldId id="482" r:id="rId37"/>
    <p:sldId id="301" r:id="rId38"/>
    <p:sldId id="486" r:id="rId39"/>
    <p:sldId id="487" r:id="rId40"/>
    <p:sldId id="299" r:id="rId41"/>
    <p:sldId id="308" r:id="rId42"/>
    <p:sldId id="311" r:id="rId43"/>
    <p:sldId id="312" r:id="rId44"/>
    <p:sldId id="477" r:id="rId45"/>
    <p:sldId id="485" r:id="rId46"/>
    <p:sldId id="374" r:id="rId47"/>
    <p:sldId id="489" r:id="rId48"/>
    <p:sldId id="490" r:id="rId49"/>
    <p:sldId id="475" r:id="rId50"/>
    <p:sldId id="435" r:id="rId51"/>
    <p:sldId id="444" r:id="rId52"/>
    <p:sldId id="467" r:id="rId53"/>
    <p:sldId id="457" r:id="rId54"/>
    <p:sldId id="491" r:id="rId55"/>
    <p:sldId id="493" r:id="rId56"/>
    <p:sldId id="504" r:id="rId57"/>
    <p:sldId id="505" r:id="rId58"/>
    <p:sldId id="507" r:id="rId59"/>
    <p:sldId id="272" r:id="rId60"/>
    <p:sldId id="495" r:id="rId61"/>
    <p:sldId id="496" r:id="rId62"/>
    <p:sldId id="497" r:id="rId63"/>
    <p:sldId id="448" r:id="rId64"/>
    <p:sldId id="450" r:id="rId65"/>
    <p:sldId id="460" r:id="rId66"/>
    <p:sldId id="463" r:id="rId67"/>
    <p:sldId id="508" r:id="rId68"/>
    <p:sldId id="509" r:id="rId69"/>
    <p:sldId id="510" r:id="rId70"/>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ín L. Árnadóttir" initials="KÁ" lastIdx="1" clrIdx="0">
    <p:extLst>
      <p:ext uri="{19B8F6BF-5375-455C-9EA6-DF929625EA0E}">
        <p15:presenceInfo xmlns:p15="http://schemas.microsoft.com/office/powerpoint/2012/main" userId="S::kristinlinda@ust.is::231ba616-03e2-4e12-93a6-2f773381e418" providerId="AD"/>
      </p:ext>
    </p:extLst>
  </p:cmAuthor>
  <p:cmAuthor id="2" name="Aðalbjörg B. Guttormsdóttir" initials="AG" lastIdx="1" clrIdx="1">
    <p:extLst>
      <p:ext uri="{19B8F6BF-5375-455C-9EA6-DF929625EA0E}">
        <p15:presenceInfo xmlns:p15="http://schemas.microsoft.com/office/powerpoint/2012/main" userId="S::birnag@ust.is::62af36dc-11dc-4a30-8a41-5e538592af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9573" autoAdjust="0"/>
  </p:normalViewPr>
  <p:slideViewPr>
    <p:cSldViewPr snapToGrid="0">
      <p:cViewPr varScale="1">
        <p:scale>
          <a:sx n="77" d="100"/>
          <a:sy n="77" d="100"/>
        </p:scale>
        <p:origin x="126"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11-17T13:41:10.240" idx="1">
    <p:pos x="10" y="10"/>
    <p:text>[@Tryggvi Þórðarson] [@Marianne Jensdóttir Fjeld] fínar glærur. Skulum reyna að halda þessu sem einföldustu. Fínt að sýna vötnin sem eru til umræðu til vöktunar í hverju vatnasvæði. Þarf ekki að útskýra aðferðafræðina við vöktunina í hörgul.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2200B-F89C-4F2F-8C08-B8BFC449A5F9}" type="doc">
      <dgm:prSet loTypeId="urn:microsoft.com/office/officeart/2005/8/layout/radial5" loCatId="relationship" qsTypeId="urn:microsoft.com/office/officeart/2005/8/quickstyle/simple1" qsCatId="simple" csTypeId="urn:microsoft.com/office/officeart/2005/8/colors/accent2_2" csCatId="accent2" phldr="1"/>
      <dgm:spPr/>
      <dgm:t>
        <a:bodyPr/>
        <a:lstStyle/>
        <a:p>
          <a:endParaRPr lang="en-US"/>
        </a:p>
      </dgm:t>
    </dgm:pt>
    <dgm:pt modelId="{CF4CDCB3-2271-432C-8913-568E232AD06F}">
      <dgm:prSet phldrT="[Text]" custT="1">
        <dgm:style>
          <a:lnRef idx="1">
            <a:schemeClr val="dk1"/>
          </a:lnRef>
          <a:fillRef idx="3">
            <a:schemeClr val="dk1"/>
          </a:fillRef>
          <a:effectRef idx="2">
            <a:schemeClr val="dk1"/>
          </a:effectRef>
          <a:fontRef idx="minor">
            <a:schemeClr val="lt1"/>
          </a:fontRef>
        </dgm:style>
      </dgm:prSet>
      <dgm:spPr/>
      <dgm:t>
        <a:bodyPr/>
        <a:lstStyle/>
        <a:p>
          <a:r>
            <a:rPr lang="is-IS" sz="1800" b="1" noProof="0">
              <a:latin typeface="+mn-lt"/>
              <a:cs typeface="Arial" pitchFamily="34" charset="0"/>
            </a:rPr>
            <a:t>Vatnasvæðis-nefnd</a:t>
          </a:r>
        </a:p>
      </dgm:t>
    </dgm:pt>
    <dgm:pt modelId="{BCB9571E-8728-4F52-AA6C-A61E6C366938}" type="parTrans" cxnId="{8A27D0F9-0032-4227-9D85-139D786FFB64}">
      <dgm:prSet/>
      <dgm:spPr/>
      <dgm:t>
        <a:bodyPr/>
        <a:lstStyle/>
        <a:p>
          <a:endParaRPr lang="en-US"/>
        </a:p>
      </dgm:t>
    </dgm:pt>
    <dgm:pt modelId="{0B936B20-7365-4DA3-B221-03BD09A00155}" type="sibTrans" cxnId="{8A27D0F9-0032-4227-9D85-139D786FFB64}">
      <dgm:prSet/>
      <dgm:spPr/>
      <dgm:t>
        <a:bodyPr/>
        <a:lstStyle/>
        <a:p>
          <a:endParaRPr lang="en-US"/>
        </a:p>
      </dgm:t>
    </dgm:pt>
    <dgm:pt modelId="{7C18C989-6773-4A3D-ADAE-9B8F85C690F0}">
      <dgm:prSet phldrT="[Text]" custT="1">
        <dgm:style>
          <a:lnRef idx="1">
            <a:schemeClr val="accent1"/>
          </a:lnRef>
          <a:fillRef idx="2">
            <a:schemeClr val="accent1"/>
          </a:fillRef>
          <a:effectRef idx="1">
            <a:schemeClr val="accent1"/>
          </a:effectRef>
          <a:fontRef idx="minor">
            <a:schemeClr val="dk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s-IS" sz="1700" b="0" noProof="0">
              <a:latin typeface="+mn-lt"/>
              <a:cs typeface="Arial" pitchFamily="34" charset="0"/>
            </a:rPr>
            <a:t>Fulltrúi heilbrigðis-nefndar</a:t>
          </a:r>
        </a:p>
      </dgm:t>
    </dgm:pt>
    <dgm:pt modelId="{F42BF855-2551-4A80-A581-289657C7B7B9}" type="parTrans" cxnId="{5CF0143B-419E-41C5-B652-D64FC4CE3FED}">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5731479B-1CA5-4F53-A1C6-920113C14C7E}" type="sibTrans" cxnId="{5CF0143B-419E-41C5-B652-D64FC4CE3FED}">
      <dgm:prSet/>
      <dgm:spPr/>
      <dgm:t>
        <a:bodyPr/>
        <a:lstStyle/>
        <a:p>
          <a:endParaRPr lang="en-US"/>
        </a:p>
      </dgm:t>
    </dgm:pt>
    <dgm:pt modelId="{7221AF99-C70F-4B2B-BD3F-FA7CAFE76003}">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is-IS" sz="1700" b="0" noProof="0">
              <a:latin typeface="+mn-lt"/>
              <a:cs typeface="Arial" pitchFamily="34" charset="0"/>
            </a:rPr>
            <a:t>Fulltrúi UST, (formaður)</a:t>
          </a:r>
        </a:p>
      </dgm:t>
    </dgm:pt>
    <dgm:pt modelId="{19AAFFF3-6EDC-4E0B-96A5-4EEBFB0FE530}" type="parTrans" cxnId="{EF32BDFD-E40C-45E0-940A-5CE430923566}">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14E487E9-452A-4B05-A277-58E18FAAFB53}" type="sibTrans" cxnId="{EF32BDFD-E40C-45E0-940A-5CE430923566}">
      <dgm:prSet/>
      <dgm:spPr/>
      <dgm:t>
        <a:bodyPr/>
        <a:lstStyle/>
        <a:p>
          <a:endParaRPr lang="en-US"/>
        </a:p>
      </dgm:t>
    </dgm:pt>
    <dgm:pt modelId="{9F9B8A6D-A89A-4593-BAC0-39F6A6466C3A}">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is-IS" sz="1700" b="0" noProof="0">
              <a:latin typeface="+mn-lt"/>
              <a:cs typeface="Arial" pitchFamily="34" charset="0"/>
            </a:rPr>
            <a:t>Fulltrúi ráðgjafanefndar fagstofnana og eftirlitsaðila</a:t>
          </a:r>
        </a:p>
      </dgm:t>
    </dgm:pt>
    <dgm:pt modelId="{9A3F73C1-8ED6-4358-AE2D-67E6D1597D03}" type="parTrans" cxnId="{0D7AFFAC-91B3-4F6D-8C0F-112ED88F8587}">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C96FFB52-B83B-4E8B-ACC4-04269F0CB86E}" type="sibTrans" cxnId="{0D7AFFAC-91B3-4F6D-8C0F-112ED88F8587}">
      <dgm:prSet/>
      <dgm:spPr/>
      <dgm:t>
        <a:bodyPr/>
        <a:lstStyle/>
        <a:p>
          <a:endParaRPr lang="en-US"/>
        </a:p>
      </dgm:t>
    </dgm:pt>
    <dgm:pt modelId="{BB95626A-E442-4B58-B9CE-5EA8B1F35B3B}">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is-IS" sz="1700" b="0" noProof="0">
              <a:latin typeface="+mn-lt"/>
              <a:cs typeface="Arial" pitchFamily="34" charset="0"/>
            </a:rPr>
            <a:t>Fulltrúi  ráðgjafanefndar hagsmunaaðila</a:t>
          </a:r>
        </a:p>
      </dgm:t>
    </dgm:pt>
    <dgm:pt modelId="{81958872-0405-4F26-8177-0DDC29EE951C}" type="parTrans" cxnId="{E7CFDFBB-F021-415C-B137-1522246EA8A6}">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A1E27974-3EA1-4705-92AD-A8CEF17632E8}" type="sibTrans" cxnId="{E7CFDFBB-F021-415C-B137-1522246EA8A6}">
      <dgm:prSet/>
      <dgm:spPr/>
      <dgm:t>
        <a:bodyPr/>
        <a:lstStyle/>
        <a:p>
          <a:endParaRPr lang="en-US"/>
        </a:p>
      </dgm:t>
    </dgm:pt>
    <dgm:pt modelId="{3566B91D-6BE2-4658-A730-1B2536B8990D}">
      <dgm:prSet phldrT="[Text]" custT="1">
        <dgm:style>
          <a:lnRef idx="1">
            <a:schemeClr val="accent5"/>
          </a:lnRef>
          <a:fillRef idx="2">
            <a:schemeClr val="accent5"/>
          </a:fillRef>
          <a:effectRef idx="1">
            <a:schemeClr val="accent5"/>
          </a:effectRef>
          <a:fontRef idx="minor">
            <a:schemeClr val="dk1"/>
          </a:fontRef>
        </dgm:style>
      </dgm:prSet>
      <dgm:spPr>
        <a:solidFill>
          <a:schemeClr val="accent4">
            <a:lumMod val="60000"/>
            <a:lumOff val="40000"/>
          </a:schemeClr>
        </a:solidFill>
        <a:ln>
          <a:solidFill>
            <a:schemeClr val="accent4">
              <a:lumMod val="75000"/>
            </a:schemeClr>
          </a:solidFill>
        </a:ln>
      </dgm:spPr>
      <dgm:t>
        <a:bodyPr/>
        <a:lstStyle/>
        <a:p>
          <a:r>
            <a:rPr lang="is-IS" sz="1700" b="0" noProof="0">
              <a:latin typeface="+mn-lt"/>
              <a:cs typeface="Arial" pitchFamily="34" charset="0"/>
            </a:rPr>
            <a:t>Fulltrúi umhverfis- eða náttúruverndar-nefndar</a:t>
          </a:r>
        </a:p>
      </dgm:t>
    </dgm:pt>
    <dgm:pt modelId="{D32DDBDA-CCD6-4B17-9055-3816A67B6E7B}" type="sibTrans" cxnId="{87DD82D5-0977-4FC3-8BD4-75DDECEEA34E}">
      <dgm:prSet/>
      <dgm:spPr/>
      <dgm:t>
        <a:bodyPr/>
        <a:lstStyle/>
        <a:p>
          <a:endParaRPr lang="en-US"/>
        </a:p>
      </dgm:t>
    </dgm:pt>
    <dgm:pt modelId="{5B948BFB-1181-4D03-8900-0C0B2A268788}" type="parTrans" cxnId="{87DD82D5-0977-4FC3-8BD4-75DDECEEA34E}">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F494C11A-1A2C-4398-9B55-B3AF21F4D688}">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is-IS" sz="1700" b="0" noProof="0">
              <a:latin typeface="+mn-lt"/>
              <a:cs typeface="Arial" pitchFamily="34" charset="0"/>
            </a:rPr>
            <a:t>Fulltrúi sveitarfélags</a:t>
          </a:r>
        </a:p>
      </dgm:t>
    </dgm:pt>
    <dgm:pt modelId="{E69A2F06-92DE-4673-BCDA-1D9677741E99}" type="sibTrans" cxnId="{86866A56-469B-4B28-83A6-F31FA7E6BC8E}">
      <dgm:prSet/>
      <dgm:spPr/>
      <dgm:t>
        <a:bodyPr/>
        <a:lstStyle/>
        <a:p>
          <a:endParaRPr lang="en-US"/>
        </a:p>
      </dgm:t>
    </dgm:pt>
    <dgm:pt modelId="{FBE9A635-F30B-4188-9F49-3440D03E2891}" type="parTrans" cxnId="{86866A56-469B-4B28-83A6-F31FA7E6BC8E}">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C0782E6A-B112-4153-A130-4254881C143D}" type="pres">
      <dgm:prSet presAssocID="{9F72200B-F89C-4F2F-8C08-B8BFC449A5F9}" presName="Name0" presStyleCnt="0">
        <dgm:presLayoutVars>
          <dgm:chMax val="1"/>
          <dgm:dir/>
          <dgm:animLvl val="ctr"/>
          <dgm:resizeHandles val="exact"/>
        </dgm:presLayoutVars>
      </dgm:prSet>
      <dgm:spPr/>
    </dgm:pt>
    <dgm:pt modelId="{A45E385F-BD1B-4D68-AD8B-9B9DAC5C24A1}" type="pres">
      <dgm:prSet presAssocID="{CF4CDCB3-2271-432C-8913-568E232AD06F}" presName="centerShape" presStyleLbl="node0" presStyleIdx="0" presStyleCnt="1" custScaleX="161367" custScaleY="113181"/>
      <dgm:spPr/>
    </dgm:pt>
    <dgm:pt modelId="{F446FA0E-7DA7-4FE5-A650-3938BED6FFAB}" type="pres">
      <dgm:prSet presAssocID="{F42BF855-2551-4A80-A581-289657C7B7B9}" presName="parTrans" presStyleLbl="sibTrans2D1" presStyleIdx="0" presStyleCnt="6" custAng="10800000" custScaleX="288716" custLinFactNeighborX="-678" custLinFactNeighborY="-15065"/>
      <dgm:spPr/>
    </dgm:pt>
    <dgm:pt modelId="{78DCCEC2-4A16-46FC-92A9-4AE76D046DC4}" type="pres">
      <dgm:prSet presAssocID="{F42BF855-2551-4A80-A581-289657C7B7B9}" presName="connectorText" presStyleLbl="sibTrans2D1" presStyleIdx="0" presStyleCnt="6"/>
      <dgm:spPr/>
    </dgm:pt>
    <dgm:pt modelId="{13D12A10-AE15-44D6-A600-242CA52F6098}" type="pres">
      <dgm:prSet presAssocID="{7C18C989-6773-4A3D-ADAE-9B8F85C690F0}" presName="node" presStyleLbl="node1" presStyleIdx="0" presStyleCnt="6" custScaleX="160871" custScaleY="95175" custRadScaleRad="95414" custRadScaleInc="-231">
        <dgm:presLayoutVars>
          <dgm:bulletEnabled val="1"/>
        </dgm:presLayoutVars>
      </dgm:prSet>
      <dgm:spPr/>
    </dgm:pt>
    <dgm:pt modelId="{58B2CB72-A4D3-47D7-8EE9-2E17E4A37D54}" type="pres">
      <dgm:prSet presAssocID="{FBE9A635-F30B-4188-9F49-3440D03E2891}" presName="parTrans" presStyleLbl="sibTrans2D1" presStyleIdx="1" presStyleCnt="6" custAng="10635631" custScaleX="271761" custLinFactNeighborX="-11331" custLinFactNeighborY="-12857"/>
      <dgm:spPr/>
    </dgm:pt>
    <dgm:pt modelId="{A25D4054-F411-4EE1-9189-604742E8D306}" type="pres">
      <dgm:prSet presAssocID="{FBE9A635-F30B-4188-9F49-3440D03E2891}" presName="connectorText" presStyleLbl="sibTrans2D1" presStyleIdx="1" presStyleCnt="6"/>
      <dgm:spPr/>
    </dgm:pt>
    <dgm:pt modelId="{BE12C195-812B-4A8A-AAB4-45C4919AE776}" type="pres">
      <dgm:prSet presAssocID="{F494C11A-1A2C-4398-9B55-B3AF21F4D688}" presName="node" presStyleLbl="node1" presStyleIdx="1" presStyleCnt="6" custScaleX="159628" custScaleY="105464" custRadScaleRad="116320" custRadScaleInc="10004">
        <dgm:presLayoutVars>
          <dgm:bulletEnabled val="1"/>
        </dgm:presLayoutVars>
      </dgm:prSet>
      <dgm:spPr/>
    </dgm:pt>
    <dgm:pt modelId="{EDBE9556-11EE-4D9A-AE73-1B1578DAA0E2}" type="pres">
      <dgm:prSet presAssocID="{5B948BFB-1181-4D03-8900-0C0B2A268788}" presName="parTrans" presStyleLbl="sibTrans2D1" presStyleIdx="2" presStyleCnt="6" custAng="10800000" custScaleX="290195" custLinFactNeighborX="43977" custLinFactNeighborY="1604"/>
      <dgm:spPr/>
    </dgm:pt>
    <dgm:pt modelId="{7D482C2D-170A-4332-A1C4-E3D1CF9D1BA4}" type="pres">
      <dgm:prSet presAssocID="{5B948BFB-1181-4D03-8900-0C0B2A268788}" presName="connectorText" presStyleLbl="sibTrans2D1" presStyleIdx="2" presStyleCnt="6"/>
      <dgm:spPr/>
    </dgm:pt>
    <dgm:pt modelId="{81B9A561-C05B-4B83-80A6-E78167200A98}" type="pres">
      <dgm:prSet presAssocID="{3566B91D-6BE2-4658-A730-1B2536B8990D}" presName="node" presStyleLbl="node1" presStyleIdx="2" presStyleCnt="6" custScaleX="163926" custScaleY="102891" custRadScaleRad="119984" custRadScaleInc="-16700">
        <dgm:presLayoutVars>
          <dgm:bulletEnabled val="1"/>
        </dgm:presLayoutVars>
      </dgm:prSet>
      <dgm:spPr/>
    </dgm:pt>
    <dgm:pt modelId="{0937F55D-38E5-449F-8A45-958B1890B32C}" type="pres">
      <dgm:prSet presAssocID="{19AAFFF3-6EDC-4E0B-96A5-4EEBFB0FE530}" presName="parTrans" presStyleLbl="sibTrans2D1" presStyleIdx="3" presStyleCnt="6" custAng="10800000" custScaleX="194836"/>
      <dgm:spPr/>
    </dgm:pt>
    <dgm:pt modelId="{621ADCCE-E2C6-4EC8-BCE2-020A866F7798}" type="pres">
      <dgm:prSet presAssocID="{19AAFFF3-6EDC-4E0B-96A5-4EEBFB0FE530}" presName="connectorText" presStyleLbl="sibTrans2D1" presStyleIdx="3" presStyleCnt="6"/>
      <dgm:spPr/>
    </dgm:pt>
    <dgm:pt modelId="{282F5652-3A0D-494C-9CF2-DEF5FD02A4AE}" type="pres">
      <dgm:prSet presAssocID="{7221AF99-C70F-4B2B-BD3F-FA7CAFE76003}" presName="node" presStyleLbl="node1" presStyleIdx="3" presStyleCnt="6" custScaleX="162044" custScaleY="91317" custRadScaleRad="94497" custRadScaleInc="950">
        <dgm:presLayoutVars>
          <dgm:bulletEnabled val="1"/>
        </dgm:presLayoutVars>
      </dgm:prSet>
      <dgm:spPr/>
    </dgm:pt>
    <dgm:pt modelId="{D46D01FA-50E2-496D-94C2-97FED65C23F4}" type="pres">
      <dgm:prSet presAssocID="{9A3F73C1-8ED6-4358-AE2D-67E6D1597D03}" presName="parTrans" presStyleLbl="sibTrans2D1" presStyleIdx="4" presStyleCnt="6" custAng="10800000" custScaleX="267432" custLinFactNeighborX="-43001" custLinFactNeighborY="-3320"/>
      <dgm:spPr/>
    </dgm:pt>
    <dgm:pt modelId="{ABFE2ADD-3E7E-4006-9F2D-5C392198C1B0}" type="pres">
      <dgm:prSet presAssocID="{9A3F73C1-8ED6-4358-AE2D-67E6D1597D03}" presName="connectorText" presStyleLbl="sibTrans2D1" presStyleIdx="4" presStyleCnt="6"/>
      <dgm:spPr/>
    </dgm:pt>
    <dgm:pt modelId="{B4639F7D-012D-4026-861F-9E03A6BC1DCB}" type="pres">
      <dgm:prSet presAssocID="{9F9B8A6D-A89A-4593-BAC0-39F6A6466C3A}" presName="node" presStyleLbl="node1" presStyleIdx="4" presStyleCnt="6" custScaleX="170717" custScaleY="98390" custRadScaleRad="119688" custRadScaleInc="19298">
        <dgm:presLayoutVars>
          <dgm:bulletEnabled val="1"/>
        </dgm:presLayoutVars>
      </dgm:prSet>
      <dgm:spPr/>
    </dgm:pt>
    <dgm:pt modelId="{37A2707B-07EF-4E94-980C-9611DC21AEF0}" type="pres">
      <dgm:prSet presAssocID="{81958872-0405-4F26-8177-0DDC29EE951C}" presName="parTrans" presStyleLbl="sibTrans2D1" presStyleIdx="5" presStyleCnt="6" custAng="10800000" custScaleX="341475" custLinFactNeighborX="-68235" custLinFactNeighborY="10905"/>
      <dgm:spPr/>
    </dgm:pt>
    <dgm:pt modelId="{D77C42A5-3995-444D-996C-8F3C01E6C03B}" type="pres">
      <dgm:prSet presAssocID="{81958872-0405-4F26-8177-0DDC29EE951C}" presName="connectorText" presStyleLbl="sibTrans2D1" presStyleIdx="5" presStyleCnt="6"/>
      <dgm:spPr/>
    </dgm:pt>
    <dgm:pt modelId="{3FCD741F-6516-47C0-8F97-91074DC30392}" type="pres">
      <dgm:prSet presAssocID="{BB95626A-E442-4B58-B9CE-5EA8B1F35B3B}" presName="node" presStyleLbl="node1" presStyleIdx="5" presStyleCnt="6" custScaleX="167153" custScaleY="100963" custRadScaleRad="115109" custRadScaleInc="-11664">
        <dgm:presLayoutVars>
          <dgm:bulletEnabled val="1"/>
        </dgm:presLayoutVars>
      </dgm:prSet>
      <dgm:spPr/>
    </dgm:pt>
  </dgm:ptLst>
  <dgm:cxnLst>
    <dgm:cxn modelId="{41828701-47A3-49F8-A5BE-210EDEA1C3D0}" type="presOf" srcId="{9F9B8A6D-A89A-4593-BAC0-39F6A6466C3A}" destId="{B4639F7D-012D-4026-861F-9E03A6BC1DCB}" srcOrd="0" destOrd="0" presId="urn:microsoft.com/office/officeart/2005/8/layout/radial5"/>
    <dgm:cxn modelId="{71334D0C-E7EB-482C-924F-550EEF5D1606}" type="presOf" srcId="{81958872-0405-4F26-8177-0DDC29EE951C}" destId="{37A2707B-07EF-4E94-980C-9611DC21AEF0}" srcOrd="0" destOrd="0" presId="urn:microsoft.com/office/officeart/2005/8/layout/radial5"/>
    <dgm:cxn modelId="{F23B331D-F019-4AFC-989C-93AA96B359BF}" type="presOf" srcId="{19AAFFF3-6EDC-4E0B-96A5-4EEBFB0FE530}" destId="{0937F55D-38E5-449F-8A45-958B1890B32C}" srcOrd="0" destOrd="0" presId="urn:microsoft.com/office/officeart/2005/8/layout/radial5"/>
    <dgm:cxn modelId="{FA02B41D-0D39-477D-A59E-A6CE42A8308D}" type="presOf" srcId="{9F72200B-F89C-4F2F-8C08-B8BFC449A5F9}" destId="{C0782E6A-B112-4153-A130-4254881C143D}" srcOrd="0" destOrd="0" presId="urn:microsoft.com/office/officeart/2005/8/layout/radial5"/>
    <dgm:cxn modelId="{DDBD2B24-6AB7-4626-AACA-E80CFFA7EB99}" type="presOf" srcId="{9A3F73C1-8ED6-4358-AE2D-67E6D1597D03}" destId="{D46D01FA-50E2-496D-94C2-97FED65C23F4}" srcOrd="0" destOrd="0" presId="urn:microsoft.com/office/officeart/2005/8/layout/radial5"/>
    <dgm:cxn modelId="{5CF0143B-419E-41C5-B652-D64FC4CE3FED}" srcId="{CF4CDCB3-2271-432C-8913-568E232AD06F}" destId="{7C18C989-6773-4A3D-ADAE-9B8F85C690F0}" srcOrd="0" destOrd="0" parTransId="{F42BF855-2551-4A80-A581-289657C7B7B9}" sibTransId="{5731479B-1CA5-4F53-A1C6-920113C14C7E}"/>
    <dgm:cxn modelId="{34392F63-CFFB-4F33-B665-22668E713B53}" type="presOf" srcId="{CF4CDCB3-2271-432C-8913-568E232AD06F}" destId="{A45E385F-BD1B-4D68-AD8B-9B9DAC5C24A1}" srcOrd="0" destOrd="0" presId="urn:microsoft.com/office/officeart/2005/8/layout/radial5"/>
    <dgm:cxn modelId="{06F8AD65-E683-4610-BD73-903DD0262CAA}" type="presOf" srcId="{7C18C989-6773-4A3D-ADAE-9B8F85C690F0}" destId="{13D12A10-AE15-44D6-A600-242CA52F6098}" srcOrd="0" destOrd="0" presId="urn:microsoft.com/office/officeart/2005/8/layout/radial5"/>
    <dgm:cxn modelId="{0B8B1548-2749-4651-88B2-239390F11CFF}" type="presOf" srcId="{19AAFFF3-6EDC-4E0B-96A5-4EEBFB0FE530}" destId="{621ADCCE-E2C6-4EC8-BCE2-020A866F7798}" srcOrd="1" destOrd="0" presId="urn:microsoft.com/office/officeart/2005/8/layout/radial5"/>
    <dgm:cxn modelId="{86866A56-469B-4B28-83A6-F31FA7E6BC8E}" srcId="{CF4CDCB3-2271-432C-8913-568E232AD06F}" destId="{F494C11A-1A2C-4398-9B55-B3AF21F4D688}" srcOrd="1" destOrd="0" parTransId="{FBE9A635-F30B-4188-9F49-3440D03E2891}" sibTransId="{E69A2F06-92DE-4673-BCDA-1D9677741E99}"/>
    <dgm:cxn modelId="{D75BE279-9645-4195-9F2A-B3C5BF8362A6}" type="presOf" srcId="{FBE9A635-F30B-4188-9F49-3440D03E2891}" destId="{58B2CB72-A4D3-47D7-8EE9-2E17E4A37D54}" srcOrd="0" destOrd="0" presId="urn:microsoft.com/office/officeart/2005/8/layout/radial5"/>
    <dgm:cxn modelId="{01DC897D-C069-4C1D-9B70-2195135E0B1F}" type="presOf" srcId="{FBE9A635-F30B-4188-9F49-3440D03E2891}" destId="{A25D4054-F411-4EE1-9189-604742E8D306}" srcOrd="1" destOrd="0" presId="urn:microsoft.com/office/officeart/2005/8/layout/radial5"/>
    <dgm:cxn modelId="{15F47388-BAAE-42CE-A6AB-7E706B3B8118}" type="presOf" srcId="{BB95626A-E442-4B58-B9CE-5EA8B1F35B3B}" destId="{3FCD741F-6516-47C0-8F97-91074DC30392}" srcOrd="0" destOrd="0" presId="urn:microsoft.com/office/officeart/2005/8/layout/radial5"/>
    <dgm:cxn modelId="{98C9A19C-6BAE-4A49-85F5-8A885D62BF6D}" type="presOf" srcId="{7221AF99-C70F-4B2B-BD3F-FA7CAFE76003}" destId="{282F5652-3A0D-494C-9CF2-DEF5FD02A4AE}" srcOrd="0" destOrd="0" presId="urn:microsoft.com/office/officeart/2005/8/layout/radial5"/>
    <dgm:cxn modelId="{0D7AFFAC-91B3-4F6D-8C0F-112ED88F8587}" srcId="{CF4CDCB3-2271-432C-8913-568E232AD06F}" destId="{9F9B8A6D-A89A-4593-BAC0-39F6A6466C3A}" srcOrd="4" destOrd="0" parTransId="{9A3F73C1-8ED6-4358-AE2D-67E6D1597D03}" sibTransId="{C96FFB52-B83B-4E8B-ACC4-04269F0CB86E}"/>
    <dgm:cxn modelId="{1A2370BB-A7C8-4E8C-9C54-7A50B547E256}" type="presOf" srcId="{F42BF855-2551-4A80-A581-289657C7B7B9}" destId="{78DCCEC2-4A16-46FC-92A9-4AE76D046DC4}" srcOrd="1" destOrd="0" presId="urn:microsoft.com/office/officeart/2005/8/layout/radial5"/>
    <dgm:cxn modelId="{E7CFDFBB-F021-415C-B137-1522246EA8A6}" srcId="{CF4CDCB3-2271-432C-8913-568E232AD06F}" destId="{BB95626A-E442-4B58-B9CE-5EA8B1F35B3B}" srcOrd="5" destOrd="0" parTransId="{81958872-0405-4F26-8177-0DDC29EE951C}" sibTransId="{A1E27974-3EA1-4705-92AD-A8CEF17632E8}"/>
    <dgm:cxn modelId="{AFD550BD-E07C-4091-9247-C1415A92D727}" type="presOf" srcId="{5B948BFB-1181-4D03-8900-0C0B2A268788}" destId="{EDBE9556-11EE-4D9A-AE73-1B1578DAA0E2}" srcOrd="0" destOrd="0" presId="urn:microsoft.com/office/officeart/2005/8/layout/radial5"/>
    <dgm:cxn modelId="{5F7FE3D0-3B47-4FAD-9260-E1F5AFBBD02B}" type="presOf" srcId="{F42BF855-2551-4A80-A581-289657C7B7B9}" destId="{F446FA0E-7DA7-4FE5-A650-3938BED6FFAB}" srcOrd="0" destOrd="0" presId="urn:microsoft.com/office/officeart/2005/8/layout/radial5"/>
    <dgm:cxn modelId="{719134D3-DC3F-48F6-AE92-39813235D30C}" type="presOf" srcId="{81958872-0405-4F26-8177-0DDC29EE951C}" destId="{D77C42A5-3995-444D-996C-8F3C01E6C03B}" srcOrd="1" destOrd="0" presId="urn:microsoft.com/office/officeart/2005/8/layout/radial5"/>
    <dgm:cxn modelId="{87DD82D5-0977-4FC3-8BD4-75DDECEEA34E}" srcId="{CF4CDCB3-2271-432C-8913-568E232AD06F}" destId="{3566B91D-6BE2-4658-A730-1B2536B8990D}" srcOrd="2" destOrd="0" parTransId="{5B948BFB-1181-4D03-8900-0C0B2A268788}" sibTransId="{D32DDBDA-CCD6-4B17-9055-3816A67B6E7B}"/>
    <dgm:cxn modelId="{E142CAE2-5AE6-4A0F-B237-08694AF2CEB1}" type="presOf" srcId="{3566B91D-6BE2-4658-A730-1B2536B8990D}" destId="{81B9A561-C05B-4B83-80A6-E78167200A98}" srcOrd="0" destOrd="0" presId="urn:microsoft.com/office/officeart/2005/8/layout/radial5"/>
    <dgm:cxn modelId="{40FF13E7-48F2-426C-A95E-3037FFF64BC7}" type="presOf" srcId="{F494C11A-1A2C-4398-9B55-B3AF21F4D688}" destId="{BE12C195-812B-4A8A-AAB4-45C4919AE776}" srcOrd="0" destOrd="0" presId="urn:microsoft.com/office/officeart/2005/8/layout/radial5"/>
    <dgm:cxn modelId="{CA1671ED-3B2C-4258-B41A-0D2FEFA10168}" type="presOf" srcId="{5B948BFB-1181-4D03-8900-0C0B2A268788}" destId="{7D482C2D-170A-4332-A1C4-E3D1CF9D1BA4}" srcOrd="1" destOrd="0" presId="urn:microsoft.com/office/officeart/2005/8/layout/radial5"/>
    <dgm:cxn modelId="{E0274CF5-A737-47B6-B002-89D38FD7464E}" type="presOf" srcId="{9A3F73C1-8ED6-4358-AE2D-67E6D1597D03}" destId="{ABFE2ADD-3E7E-4006-9F2D-5C392198C1B0}" srcOrd="1" destOrd="0" presId="urn:microsoft.com/office/officeart/2005/8/layout/radial5"/>
    <dgm:cxn modelId="{8A27D0F9-0032-4227-9D85-139D786FFB64}" srcId="{9F72200B-F89C-4F2F-8C08-B8BFC449A5F9}" destId="{CF4CDCB3-2271-432C-8913-568E232AD06F}" srcOrd="0" destOrd="0" parTransId="{BCB9571E-8728-4F52-AA6C-A61E6C366938}" sibTransId="{0B936B20-7365-4DA3-B221-03BD09A00155}"/>
    <dgm:cxn modelId="{EF32BDFD-E40C-45E0-940A-5CE430923566}" srcId="{CF4CDCB3-2271-432C-8913-568E232AD06F}" destId="{7221AF99-C70F-4B2B-BD3F-FA7CAFE76003}" srcOrd="3" destOrd="0" parTransId="{19AAFFF3-6EDC-4E0B-96A5-4EEBFB0FE530}" sibTransId="{14E487E9-452A-4B05-A277-58E18FAAFB53}"/>
    <dgm:cxn modelId="{5158C02D-0CF4-40CF-8BB2-D30F8BE02B7B}" type="presParOf" srcId="{C0782E6A-B112-4153-A130-4254881C143D}" destId="{A45E385F-BD1B-4D68-AD8B-9B9DAC5C24A1}" srcOrd="0" destOrd="0" presId="urn:microsoft.com/office/officeart/2005/8/layout/radial5"/>
    <dgm:cxn modelId="{69B9087D-CAFC-4440-B45B-42C1D6FD42C4}" type="presParOf" srcId="{C0782E6A-B112-4153-A130-4254881C143D}" destId="{F446FA0E-7DA7-4FE5-A650-3938BED6FFAB}" srcOrd="1" destOrd="0" presId="urn:microsoft.com/office/officeart/2005/8/layout/radial5"/>
    <dgm:cxn modelId="{14870EBF-19FD-4DB7-8B3E-7B8EDF623262}" type="presParOf" srcId="{F446FA0E-7DA7-4FE5-A650-3938BED6FFAB}" destId="{78DCCEC2-4A16-46FC-92A9-4AE76D046DC4}" srcOrd="0" destOrd="0" presId="urn:microsoft.com/office/officeart/2005/8/layout/radial5"/>
    <dgm:cxn modelId="{C2CA78B9-5205-475F-B5D9-4238B46C616E}" type="presParOf" srcId="{C0782E6A-B112-4153-A130-4254881C143D}" destId="{13D12A10-AE15-44D6-A600-242CA52F6098}" srcOrd="2" destOrd="0" presId="urn:microsoft.com/office/officeart/2005/8/layout/radial5"/>
    <dgm:cxn modelId="{D438BB4F-1F1C-4603-BD0E-FE1B87403A6E}" type="presParOf" srcId="{C0782E6A-B112-4153-A130-4254881C143D}" destId="{58B2CB72-A4D3-47D7-8EE9-2E17E4A37D54}" srcOrd="3" destOrd="0" presId="urn:microsoft.com/office/officeart/2005/8/layout/radial5"/>
    <dgm:cxn modelId="{A967F18C-00D9-45B8-BFEE-2FC89EF6A73A}" type="presParOf" srcId="{58B2CB72-A4D3-47D7-8EE9-2E17E4A37D54}" destId="{A25D4054-F411-4EE1-9189-604742E8D306}" srcOrd="0" destOrd="0" presId="urn:microsoft.com/office/officeart/2005/8/layout/radial5"/>
    <dgm:cxn modelId="{AE29F3AC-706C-4FBA-BBFD-9F4490A73FAF}" type="presParOf" srcId="{C0782E6A-B112-4153-A130-4254881C143D}" destId="{BE12C195-812B-4A8A-AAB4-45C4919AE776}" srcOrd="4" destOrd="0" presId="urn:microsoft.com/office/officeart/2005/8/layout/radial5"/>
    <dgm:cxn modelId="{6E141AAA-E66F-4C5E-880E-B57A52A506C7}" type="presParOf" srcId="{C0782E6A-B112-4153-A130-4254881C143D}" destId="{EDBE9556-11EE-4D9A-AE73-1B1578DAA0E2}" srcOrd="5" destOrd="0" presId="urn:microsoft.com/office/officeart/2005/8/layout/radial5"/>
    <dgm:cxn modelId="{8577D05E-E3DC-471D-B90A-342888C59404}" type="presParOf" srcId="{EDBE9556-11EE-4D9A-AE73-1B1578DAA0E2}" destId="{7D482C2D-170A-4332-A1C4-E3D1CF9D1BA4}" srcOrd="0" destOrd="0" presId="urn:microsoft.com/office/officeart/2005/8/layout/radial5"/>
    <dgm:cxn modelId="{502E9BDD-1722-46B5-A2BF-9D760A170068}" type="presParOf" srcId="{C0782E6A-B112-4153-A130-4254881C143D}" destId="{81B9A561-C05B-4B83-80A6-E78167200A98}" srcOrd="6" destOrd="0" presId="urn:microsoft.com/office/officeart/2005/8/layout/radial5"/>
    <dgm:cxn modelId="{0505BADA-F749-4AF7-BD63-3659E00FF1F0}" type="presParOf" srcId="{C0782E6A-B112-4153-A130-4254881C143D}" destId="{0937F55D-38E5-449F-8A45-958B1890B32C}" srcOrd="7" destOrd="0" presId="urn:microsoft.com/office/officeart/2005/8/layout/radial5"/>
    <dgm:cxn modelId="{5C0C8C33-796D-4AF7-9384-F37461B95407}" type="presParOf" srcId="{0937F55D-38E5-449F-8A45-958B1890B32C}" destId="{621ADCCE-E2C6-4EC8-BCE2-020A866F7798}" srcOrd="0" destOrd="0" presId="urn:microsoft.com/office/officeart/2005/8/layout/radial5"/>
    <dgm:cxn modelId="{30C211C1-7CFA-4450-8644-D765C2BD5580}" type="presParOf" srcId="{C0782E6A-B112-4153-A130-4254881C143D}" destId="{282F5652-3A0D-494C-9CF2-DEF5FD02A4AE}" srcOrd="8" destOrd="0" presId="urn:microsoft.com/office/officeart/2005/8/layout/radial5"/>
    <dgm:cxn modelId="{0EFE0218-7CC2-42C2-B993-8ACD0CCF6C5D}" type="presParOf" srcId="{C0782E6A-B112-4153-A130-4254881C143D}" destId="{D46D01FA-50E2-496D-94C2-97FED65C23F4}" srcOrd="9" destOrd="0" presId="urn:microsoft.com/office/officeart/2005/8/layout/radial5"/>
    <dgm:cxn modelId="{3FDD42D1-D481-4286-B184-C61E3F2A5FCF}" type="presParOf" srcId="{D46D01FA-50E2-496D-94C2-97FED65C23F4}" destId="{ABFE2ADD-3E7E-4006-9F2D-5C392198C1B0}" srcOrd="0" destOrd="0" presId="urn:microsoft.com/office/officeart/2005/8/layout/radial5"/>
    <dgm:cxn modelId="{15B557D8-2CF5-426E-A94A-444CBC7E4ACE}" type="presParOf" srcId="{C0782E6A-B112-4153-A130-4254881C143D}" destId="{B4639F7D-012D-4026-861F-9E03A6BC1DCB}" srcOrd="10" destOrd="0" presId="urn:microsoft.com/office/officeart/2005/8/layout/radial5"/>
    <dgm:cxn modelId="{72DD92C1-EA38-4145-A7EA-6C8FC0892122}" type="presParOf" srcId="{C0782E6A-B112-4153-A130-4254881C143D}" destId="{37A2707B-07EF-4E94-980C-9611DC21AEF0}" srcOrd="11" destOrd="0" presId="urn:microsoft.com/office/officeart/2005/8/layout/radial5"/>
    <dgm:cxn modelId="{30F98052-91FC-4EF8-BAC4-F3139A776781}" type="presParOf" srcId="{37A2707B-07EF-4E94-980C-9611DC21AEF0}" destId="{D77C42A5-3995-444D-996C-8F3C01E6C03B}" srcOrd="0" destOrd="0" presId="urn:microsoft.com/office/officeart/2005/8/layout/radial5"/>
    <dgm:cxn modelId="{E29B1E89-50AE-427D-A048-E38FBAD5A813}" type="presParOf" srcId="{C0782E6A-B112-4153-A130-4254881C143D}" destId="{3FCD741F-6516-47C0-8F97-91074DC30392}"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E385F-BD1B-4D68-AD8B-9B9DAC5C24A1}">
      <dsp:nvSpPr>
        <dsp:cNvPr id="0" name=""/>
        <dsp:cNvSpPr/>
      </dsp:nvSpPr>
      <dsp:spPr>
        <a:xfrm>
          <a:off x="3250927" y="1885704"/>
          <a:ext cx="2258638" cy="1584183"/>
        </a:xfrm>
        <a:prstGeom prst="ellipse">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s-IS" sz="1800" b="1" kern="1200" noProof="0">
              <a:latin typeface="+mn-lt"/>
              <a:cs typeface="Arial" pitchFamily="34" charset="0"/>
            </a:rPr>
            <a:t>Vatnasvæðis-nefnd</a:t>
          </a:r>
        </a:p>
      </dsp:txBody>
      <dsp:txXfrm>
        <a:off x="3581697" y="2117702"/>
        <a:ext cx="1597098" cy="1120187"/>
      </dsp:txXfrm>
    </dsp:sp>
    <dsp:sp modelId="{F446FA0E-7DA7-4FE5-A650-3938BED6FFAB}">
      <dsp:nvSpPr>
        <dsp:cNvPr id="0" name=""/>
        <dsp:cNvSpPr/>
      </dsp:nvSpPr>
      <dsp:spPr>
        <a:xfrm rot="5395842">
          <a:off x="4060776" y="1375253"/>
          <a:ext cx="633564"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132074" y="1399048"/>
        <a:ext cx="490796" cy="285536"/>
      </dsp:txXfrm>
    </dsp:sp>
    <dsp:sp modelId="{13D12A10-AE15-44D6-A600-242CA52F6098}">
      <dsp:nvSpPr>
        <dsp:cNvPr id="0" name=""/>
        <dsp:cNvSpPr/>
      </dsp:nvSpPr>
      <dsp:spPr>
        <a:xfrm>
          <a:off x="3252134" y="139507"/>
          <a:ext cx="2251696" cy="1332155"/>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1590" tIns="21590" rIns="21590" bIns="215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s-IS" sz="1700" b="0" kern="1200" noProof="0">
              <a:latin typeface="+mn-lt"/>
              <a:cs typeface="Arial" pitchFamily="34" charset="0"/>
            </a:rPr>
            <a:t>Fulltrúi heilbrigðis-nefndar</a:t>
          </a:r>
        </a:p>
      </dsp:txBody>
      <dsp:txXfrm>
        <a:off x="3581887" y="334597"/>
        <a:ext cx="1592190" cy="941975"/>
      </dsp:txXfrm>
    </dsp:sp>
    <dsp:sp modelId="{58B2CB72-A4D3-47D7-8EE9-2E17E4A37D54}">
      <dsp:nvSpPr>
        <dsp:cNvPr id="0" name=""/>
        <dsp:cNvSpPr/>
      </dsp:nvSpPr>
      <dsp:spPr>
        <a:xfrm rot="9015703">
          <a:off x="5202006" y="1854983"/>
          <a:ext cx="380422"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308618" y="1921856"/>
        <a:ext cx="266295" cy="285536"/>
      </dsp:txXfrm>
    </dsp:sp>
    <dsp:sp modelId="{BE12C195-812B-4A8A-AAB4-45C4919AE776}">
      <dsp:nvSpPr>
        <dsp:cNvPr id="0" name=""/>
        <dsp:cNvSpPr/>
      </dsp:nvSpPr>
      <dsp:spPr>
        <a:xfrm>
          <a:off x="5296779" y="903552"/>
          <a:ext cx="2234298" cy="1476169"/>
        </a:xfrm>
        <a:prstGeom prst="ellipse">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sveitarfélags</a:t>
          </a:r>
        </a:p>
      </dsp:txBody>
      <dsp:txXfrm>
        <a:off x="5623984" y="1119732"/>
        <a:ext cx="1579888" cy="1043809"/>
      </dsp:txXfrm>
    </dsp:sp>
    <dsp:sp modelId="{EDBE9556-11EE-4D9A-AE73-1B1578DAA0E2}">
      <dsp:nvSpPr>
        <dsp:cNvPr id="0" name=""/>
        <dsp:cNvSpPr/>
      </dsp:nvSpPr>
      <dsp:spPr>
        <a:xfrm rot="12299400">
          <a:off x="5291880" y="2947432"/>
          <a:ext cx="462045"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424005" y="3071890"/>
        <a:ext cx="323432" cy="285536"/>
      </dsp:txXfrm>
    </dsp:sp>
    <dsp:sp modelId="{81B9A561-C05B-4B83-80A6-E78167200A98}">
      <dsp:nvSpPr>
        <dsp:cNvPr id="0" name=""/>
        <dsp:cNvSpPr/>
      </dsp:nvSpPr>
      <dsp:spPr>
        <a:xfrm>
          <a:off x="5366935" y="2952326"/>
          <a:ext cx="2294456" cy="1440155"/>
        </a:xfrm>
        <a:prstGeom prst="ellipse">
          <a:avLst/>
        </a:prstGeom>
        <a:solidFill>
          <a:schemeClr val="accent4">
            <a:lumMod val="60000"/>
            <a:lumOff val="40000"/>
          </a:schemeClr>
        </a:solidFill>
        <a:ln w="6350" cap="flat" cmpd="sng" algn="ctr">
          <a:solidFill>
            <a:schemeClr val="accent4">
              <a:lumMod val="75000"/>
            </a:schemeClr>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umhverfis- eða náttúruverndar-nefndar</a:t>
          </a:r>
        </a:p>
      </dsp:txBody>
      <dsp:txXfrm>
        <a:off x="5702950" y="3163232"/>
        <a:ext cx="1622426" cy="1018343"/>
      </dsp:txXfrm>
    </dsp:sp>
    <dsp:sp modelId="{0937F55D-38E5-449F-8A45-958B1890B32C}">
      <dsp:nvSpPr>
        <dsp:cNvPr id="0" name=""/>
        <dsp:cNvSpPr/>
      </dsp:nvSpPr>
      <dsp:spPr>
        <a:xfrm rot="16217100">
          <a:off x="4156865" y="3437107"/>
          <a:ext cx="436843"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222066" y="3597812"/>
        <a:ext cx="305790" cy="285536"/>
      </dsp:txXfrm>
    </dsp:sp>
    <dsp:sp modelId="{282F5652-3A0D-494C-9CF2-DEF5FD02A4AE}">
      <dsp:nvSpPr>
        <dsp:cNvPr id="0" name=""/>
        <dsp:cNvSpPr/>
      </dsp:nvSpPr>
      <dsp:spPr>
        <a:xfrm>
          <a:off x="3236966" y="3892914"/>
          <a:ext cx="2268114" cy="1278155"/>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UST, (formaður)</a:t>
          </a:r>
        </a:p>
      </dsp:txBody>
      <dsp:txXfrm>
        <a:off x="3569124" y="4080095"/>
        <a:ext cx="1603798" cy="903793"/>
      </dsp:txXfrm>
    </dsp:sp>
    <dsp:sp modelId="{D46D01FA-50E2-496D-94C2-97FED65C23F4}">
      <dsp:nvSpPr>
        <dsp:cNvPr id="0" name=""/>
        <dsp:cNvSpPr/>
      </dsp:nvSpPr>
      <dsp:spPr>
        <a:xfrm rot="20147364">
          <a:off x="3052696" y="2905887"/>
          <a:ext cx="387326"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057806" y="3024892"/>
        <a:ext cx="271128" cy="285536"/>
      </dsp:txXfrm>
    </dsp:sp>
    <dsp:sp modelId="{B4639F7D-012D-4026-861F-9E03A6BC1DCB}">
      <dsp:nvSpPr>
        <dsp:cNvPr id="0" name=""/>
        <dsp:cNvSpPr/>
      </dsp:nvSpPr>
      <dsp:spPr>
        <a:xfrm>
          <a:off x="1043541" y="2952325"/>
          <a:ext cx="2389509" cy="1377155"/>
        </a:xfrm>
        <a:prstGeom prst="ellipse">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ráðgjafanefndar fagstofnana og eftirlitsaðila</a:t>
          </a:r>
        </a:p>
      </dsp:txBody>
      <dsp:txXfrm>
        <a:off x="1393476" y="3154005"/>
        <a:ext cx="1689639" cy="973795"/>
      </dsp:txXfrm>
    </dsp:sp>
    <dsp:sp modelId="{37A2707B-07EF-4E94-980C-9611DC21AEF0}">
      <dsp:nvSpPr>
        <dsp:cNvPr id="0" name=""/>
        <dsp:cNvSpPr/>
      </dsp:nvSpPr>
      <dsp:spPr>
        <a:xfrm rot="1590048">
          <a:off x="3082132" y="1984749"/>
          <a:ext cx="401922"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088467" y="2053027"/>
        <a:ext cx="281345" cy="285536"/>
      </dsp:txXfrm>
    </dsp:sp>
    <dsp:sp modelId="{3FCD741F-6516-47C0-8F97-91074DC30392}">
      <dsp:nvSpPr>
        <dsp:cNvPr id="0" name=""/>
        <dsp:cNvSpPr/>
      </dsp:nvSpPr>
      <dsp:spPr>
        <a:xfrm>
          <a:off x="1189089" y="963370"/>
          <a:ext cx="2339624" cy="1413169"/>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ráðgjafanefndar hagsmunaaðila</a:t>
          </a:r>
        </a:p>
      </dsp:txBody>
      <dsp:txXfrm>
        <a:off x="1531719" y="1170324"/>
        <a:ext cx="1654364" cy="99926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8ABCF-51AC-46C5-9D91-048D4F366975}" type="datetimeFigureOut">
              <a:rPr lang="is-IS" smtClean="0"/>
              <a:t>25.11.2019</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0DC74-5ED3-425A-8B21-5E7D337DA2BE}" type="slidenum">
              <a:rPr lang="is-IS" smtClean="0"/>
              <a:t>‹#›</a:t>
            </a:fld>
            <a:endParaRPr lang="is-IS"/>
          </a:p>
        </p:txBody>
      </p:sp>
    </p:spTree>
    <p:extLst>
      <p:ext uri="{BB962C8B-B14F-4D97-AF65-F5344CB8AC3E}">
        <p14:creationId xmlns:p14="http://schemas.microsoft.com/office/powerpoint/2010/main" val="1078445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2</a:t>
            </a:fld>
            <a:endParaRPr lang="is-IS"/>
          </a:p>
        </p:txBody>
      </p:sp>
    </p:spTree>
    <p:extLst>
      <p:ext uri="{BB962C8B-B14F-4D97-AF65-F5344CB8AC3E}">
        <p14:creationId xmlns:p14="http://schemas.microsoft.com/office/powerpoint/2010/main" val="1936314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23</a:t>
            </a:fld>
            <a:endParaRPr lang="en-US"/>
          </a:p>
        </p:txBody>
      </p:sp>
    </p:spTree>
    <p:extLst>
      <p:ext uri="{BB962C8B-B14F-4D97-AF65-F5344CB8AC3E}">
        <p14:creationId xmlns:p14="http://schemas.microsoft.com/office/powerpoint/2010/main" val="2723562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24</a:t>
            </a:fld>
            <a:endParaRPr lang="en-US"/>
          </a:p>
        </p:txBody>
      </p:sp>
    </p:spTree>
    <p:extLst>
      <p:ext uri="{BB962C8B-B14F-4D97-AF65-F5344CB8AC3E}">
        <p14:creationId xmlns:p14="http://schemas.microsoft.com/office/powerpoint/2010/main" val="1251931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26</a:t>
            </a:fld>
            <a:endParaRPr lang="is-IS"/>
          </a:p>
        </p:txBody>
      </p:sp>
    </p:spTree>
    <p:extLst>
      <p:ext uri="{BB962C8B-B14F-4D97-AF65-F5344CB8AC3E}">
        <p14:creationId xmlns:p14="http://schemas.microsoft.com/office/powerpoint/2010/main" val="269415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is-IS" sz="1200" b="0" i="0" kern="1200">
                <a:solidFill>
                  <a:schemeClr val="tx1"/>
                </a:solidFill>
                <a:effectLst/>
                <a:latin typeface="+mn-lt"/>
                <a:ea typeface="+mn-ea"/>
                <a:cs typeface="+mn-cs"/>
              </a:rPr>
              <a:t>Í reglugerð 535/2011 um flokkun vatnshlota kemur fram að hægt sé að flokka straum- og stöðuvötn sem mikið breytt- eða manngerð vatnshlot, sem er skilgreint sem „</a:t>
            </a:r>
            <a:r>
              <a:rPr lang="is-IS" sz="1200" b="0" i="1" kern="1200">
                <a:solidFill>
                  <a:schemeClr val="tx1"/>
                </a:solidFill>
                <a:effectLst/>
                <a:latin typeface="+mn-lt"/>
                <a:ea typeface="+mn-ea"/>
                <a:cs typeface="+mn-cs"/>
              </a:rPr>
              <a:t>yfirborðsvatnshlot sem hefur tekið verulegum breytingum af mannavöldum og hefur ekki gott [vistfræðilegt ástand] </a:t>
            </a:r>
            <a:r>
              <a:rPr lang="is-IS" sz="1200" b="0" i="1" kern="1200" baseline="30000">
                <a:solidFill>
                  <a:schemeClr val="tx1"/>
                </a:solidFill>
                <a:effectLst/>
                <a:latin typeface="+mn-lt"/>
                <a:ea typeface="+mn-ea"/>
                <a:cs typeface="+mn-cs"/>
              </a:rPr>
              <a:t>1</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Í 12 gr. um Manngerð eða mikið breytt vatnshlot, kemur eftirfarandi fram:</a:t>
            </a:r>
          </a:p>
          <a:p>
            <a:pPr rtl="0" fontAlgn="base"/>
            <a:r>
              <a:rPr lang="is-IS" sz="1200" b="0" i="1" kern="1200">
                <a:solidFill>
                  <a:schemeClr val="tx1"/>
                </a:solidFill>
                <a:effectLst/>
                <a:latin typeface="+mn-lt"/>
                <a:ea typeface="+mn-ea"/>
                <a:cs typeface="+mn-cs"/>
              </a:rPr>
              <a:t>Umhverfisstofnun skal ákveða hvort vatnshlot sé manngert eða mikið breytt. Vatnshlot flokkast sem manngert eða mikið breytt séu bæði eftirfarandi skilyrði til staðar: </a:t>
            </a:r>
            <a:r>
              <a:rPr lang="is-IS" sz="1200" b="0" i="0" kern="1200">
                <a:solidFill>
                  <a:schemeClr val="tx1"/>
                </a:solidFill>
                <a:effectLst/>
                <a:latin typeface="+mn-lt"/>
                <a:ea typeface="+mn-ea"/>
                <a:cs typeface="+mn-cs"/>
              </a:rPr>
              <a:t> </a:t>
            </a:r>
          </a:p>
          <a:p>
            <a:pPr rtl="0" fontAlgn="base"/>
            <a:endParaRPr lang="is-IS" sz="1200" b="0" i="1" kern="1200">
              <a:solidFill>
                <a:schemeClr val="tx1"/>
              </a:solidFill>
              <a:effectLst/>
              <a:latin typeface="+mn-lt"/>
              <a:ea typeface="+mn-ea"/>
              <a:cs typeface="+mn-cs"/>
            </a:endParaRPr>
          </a:p>
          <a:p>
            <a:pPr rtl="0" fontAlgn="base"/>
            <a:r>
              <a:rPr lang="is-IS" sz="1200" b="0" i="1" kern="1200">
                <a:solidFill>
                  <a:schemeClr val="tx1"/>
                </a:solidFill>
                <a:effectLst/>
                <a:latin typeface="+mn-lt"/>
                <a:ea typeface="+mn-ea"/>
                <a:cs typeface="+mn-cs"/>
              </a:rPr>
              <a:t>a) þegar nauðsynlegar breytingar á vatnsformfræðilegum eiginleikum vatnshlots, til þess að gott vistfræðilegt ástand náist, myndu hafa umtalsverð og skaðleg áhrif á: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umhverfið í heild,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siglingar, hafnir eða afþreyingaraðstöðu,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starfsemi sem hefur í för með sér geymslu, flutning og hjáveitu vatns, t.d. neysluvatnsmiðlun, orkuvinnslu eða áveitu,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stjórnun vatnshæðar og rennslis, flóðavarnir, framræslu eða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önnur sjálfbær umsvif jafn mikilvæg og hin framangreindu, </a:t>
            </a:r>
            <a:r>
              <a:rPr lang="is-IS" sz="1200" b="0" i="0" kern="1200">
                <a:solidFill>
                  <a:schemeClr val="tx1"/>
                </a:solidFill>
                <a:effectLst/>
                <a:latin typeface="+mn-lt"/>
                <a:ea typeface="+mn-ea"/>
                <a:cs typeface="+mn-cs"/>
              </a:rPr>
              <a:t> </a:t>
            </a:r>
          </a:p>
          <a:p>
            <a:pPr rtl="0" fontAlgn="base"/>
            <a:endParaRPr lang="is-IS" sz="1200" b="0" i="1" kern="1200">
              <a:solidFill>
                <a:schemeClr val="tx1"/>
              </a:solidFill>
              <a:effectLst/>
              <a:latin typeface="+mn-lt"/>
              <a:ea typeface="+mn-ea"/>
              <a:cs typeface="+mn-cs"/>
            </a:endParaRPr>
          </a:p>
          <a:p>
            <a:pPr rtl="0" fontAlgn="base"/>
            <a:endParaRPr lang="is-IS" sz="1200" b="0" i="1" kern="1200">
              <a:solidFill>
                <a:schemeClr val="tx1"/>
              </a:solidFill>
              <a:effectLst/>
              <a:latin typeface="+mn-lt"/>
              <a:ea typeface="+mn-ea"/>
              <a:cs typeface="+mn-cs"/>
            </a:endParaRPr>
          </a:p>
          <a:p>
            <a:pPr rtl="0" fontAlgn="base"/>
            <a:endParaRPr lang="is-IS" sz="1200" b="0" i="1" kern="1200">
              <a:solidFill>
                <a:schemeClr val="tx1"/>
              </a:solidFill>
              <a:effectLst/>
              <a:latin typeface="+mn-lt"/>
              <a:ea typeface="+mn-ea"/>
              <a:cs typeface="+mn-cs"/>
            </a:endParaRPr>
          </a:p>
          <a:p>
            <a:pPr rtl="0" fontAlgn="base"/>
            <a:r>
              <a:rPr lang="is-IS" sz="1200" b="0" i="1" kern="1200">
                <a:solidFill>
                  <a:schemeClr val="tx1"/>
                </a:solidFill>
                <a:effectLst/>
                <a:latin typeface="+mn-lt"/>
                <a:ea typeface="+mn-ea"/>
                <a:cs typeface="+mn-cs"/>
              </a:rPr>
              <a:t>b) þegar ekki verður bætt úr framangreindum áhrifum vegna þess að það er ekki tæknilega framkvæmanlegt eða vegna þess að kostnaður við að gera það með öðrum og umhverfisvænni aðferðum er talinn úr hófi fram. </a:t>
            </a:r>
            <a:r>
              <a:rPr lang="is-IS" sz="1200" b="0" i="0" kern="1200">
                <a:solidFill>
                  <a:schemeClr val="tx1"/>
                </a:solidFill>
                <a:effectLst/>
                <a:latin typeface="+mn-lt"/>
                <a:ea typeface="+mn-ea"/>
                <a:cs typeface="+mn-cs"/>
              </a:rPr>
              <a:t> </a:t>
            </a:r>
          </a:p>
          <a:p>
            <a:pPr rtl="0" fontAlgn="base"/>
            <a:r>
              <a:rPr lang="is-IS" sz="1200" b="0" i="1" kern="1200">
                <a:solidFill>
                  <a:schemeClr val="tx1"/>
                </a:solidFill>
                <a:effectLst/>
                <a:latin typeface="+mn-lt"/>
                <a:ea typeface="+mn-ea"/>
                <a:cs typeface="+mn-cs"/>
              </a:rPr>
              <a:t>Umhverfisstofnun skal, í samráði við fagaðila, ákvarða ástand manngerðra eða mikið breyttra vatnshlota. Vatnshlot flokkast ekki sem manngert eða mikið breytt ef það nær góðu vistfræðilegu ástandi.</a:t>
            </a:r>
            <a:r>
              <a:rPr lang="is-IS" sz="1200" b="0" i="0" kern="1200">
                <a:solidFill>
                  <a:schemeClr val="tx1"/>
                </a:solidFill>
                <a:effectLst/>
                <a:latin typeface="+mn-lt"/>
                <a:ea typeface="+mn-ea"/>
                <a:cs typeface="+mn-cs"/>
              </a:rPr>
              <a:t> </a:t>
            </a:r>
          </a:p>
          <a:p>
            <a:endParaRPr lang="is-IS"/>
          </a:p>
          <a:p>
            <a:r>
              <a:rPr lang="is-IS"/>
              <a:t>Manngerð og mikið breytt vatnshlot þarf að ná umhverfismarkmiðunum „gott vistmegin“.</a:t>
            </a:r>
          </a:p>
        </p:txBody>
      </p:sp>
      <p:sp>
        <p:nvSpPr>
          <p:cNvPr id="4" name="Slide Number Placeholder 3"/>
          <p:cNvSpPr>
            <a:spLocks noGrp="1"/>
          </p:cNvSpPr>
          <p:nvPr>
            <p:ph type="sldNum" sz="quarter" idx="5"/>
          </p:nvPr>
        </p:nvSpPr>
        <p:spPr/>
        <p:txBody>
          <a:bodyPr/>
          <a:lstStyle/>
          <a:p>
            <a:fld id="{E0F74F84-8EA7-4186-A7B8-66A0DE5B1F7B}" type="slidenum">
              <a:rPr lang="is-IS" smtClean="0"/>
              <a:t>27</a:t>
            </a:fld>
            <a:endParaRPr lang="is-IS"/>
          </a:p>
        </p:txBody>
      </p:sp>
    </p:spTree>
    <p:extLst>
      <p:ext uri="{BB962C8B-B14F-4D97-AF65-F5344CB8AC3E}">
        <p14:creationId xmlns:p14="http://schemas.microsoft.com/office/powerpoint/2010/main" val="273085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200" b="0" i="0" kern="1200">
                <a:solidFill>
                  <a:schemeClr val="tx1"/>
                </a:solidFill>
                <a:effectLst/>
                <a:latin typeface="+mn-lt"/>
                <a:ea typeface="+mn-ea"/>
                <a:cs typeface="+mn-cs"/>
              </a:rPr>
              <a:t>Í leiðbeiningaritinu er lögð til aðferð í átta skrefum sem nota á til að skera úr um hvort vatnshlot getur flokkast sem mikið breytt eða manngert.</a:t>
            </a:r>
            <a:endParaRPr lang="en-US" noProof="0"/>
          </a:p>
          <a:p>
            <a:r>
              <a:rPr lang="is-IS" sz="1200" b="0" i="0" kern="1200">
                <a:solidFill>
                  <a:schemeClr val="tx1"/>
                </a:solidFill>
                <a:effectLst/>
                <a:latin typeface="+mn-lt"/>
                <a:ea typeface="+mn-ea"/>
                <a:cs typeface="+mn-cs"/>
              </a:rPr>
              <a:t>Skref 1-6 eru notuð til að tilnefna vatnshlot til bráðabirgða sem mikið breytt vatnshlot. </a:t>
            </a:r>
          </a:p>
          <a:p>
            <a:r>
              <a:rPr lang="is-IS" sz="1200" b="0" i="0" kern="1200">
                <a:solidFill>
                  <a:schemeClr val="tx1"/>
                </a:solidFill>
                <a:effectLst/>
                <a:latin typeface="+mn-lt"/>
                <a:ea typeface="+mn-ea"/>
                <a:cs typeface="+mn-cs"/>
              </a:rPr>
              <a:t>Skref 1, sem felur í sér auðkenningu á vatnshloti er hluti af vinnu sem þarf að fara fram á öllum vatnshlotum samkvæmt lögum um stjórn vatnamála. </a:t>
            </a:r>
          </a:p>
          <a:p>
            <a:r>
              <a:rPr lang="is-IS" sz="1200" b="0" i="0" kern="1200">
                <a:solidFill>
                  <a:schemeClr val="tx1"/>
                </a:solidFill>
                <a:effectLst/>
                <a:latin typeface="+mn-lt"/>
                <a:ea typeface="+mn-ea"/>
                <a:cs typeface="+mn-cs"/>
              </a:rPr>
              <a:t>Skref 2–5 eru hluti af álagsgreiningu sem þarf einnig að fara fram á öllum vatnshlotum. </a:t>
            </a:r>
          </a:p>
          <a:p>
            <a:r>
              <a:rPr lang="is-IS" sz="1200" b="0" i="0" kern="1200">
                <a:solidFill>
                  <a:schemeClr val="tx1"/>
                </a:solidFill>
                <a:effectLst/>
                <a:latin typeface="+mn-lt"/>
                <a:ea typeface="+mn-ea"/>
                <a:cs typeface="+mn-cs"/>
              </a:rPr>
              <a:t>Skref 6 er aðeins framkvæmt fyrir þau vatnshlot sem til greina koma sem manngerð eða mikið breytt vatnshlot og er mat á marktækum vatnsformfræðilegum breytingum á vatnshlotinu. </a:t>
            </a:r>
          </a:p>
          <a:p>
            <a:r>
              <a:rPr lang="is-IS" sz="1200" b="0" i="0" kern="1200">
                <a:solidFill>
                  <a:schemeClr val="tx1"/>
                </a:solidFill>
                <a:effectLst/>
                <a:latin typeface="+mn-lt"/>
                <a:ea typeface="+mn-ea"/>
                <a:cs typeface="+mn-cs"/>
              </a:rPr>
              <a:t>Í skrefum 7 og 8, skal beita tilnefningarprófum, áður en vatnshlot er tilnefnt sem mikið breytt vatnshlot. </a:t>
            </a:r>
            <a:endParaRPr lang="en-US"/>
          </a:p>
        </p:txBody>
      </p:sp>
      <p:sp>
        <p:nvSpPr>
          <p:cNvPr id="4" name="Slide Number Placeholder 3"/>
          <p:cNvSpPr>
            <a:spLocks noGrp="1"/>
          </p:cNvSpPr>
          <p:nvPr>
            <p:ph type="sldNum" sz="quarter" idx="5"/>
          </p:nvPr>
        </p:nvSpPr>
        <p:spPr/>
        <p:txBody>
          <a:bodyPr/>
          <a:lstStyle/>
          <a:p>
            <a:fld id="{E0F74F84-8EA7-4186-A7B8-66A0DE5B1F7B}" type="slidenum">
              <a:rPr lang="is-IS" smtClean="0"/>
              <a:t>28</a:t>
            </a:fld>
            <a:endParaRPr lang="is-IS"/>
          </a:p>
        </p:txBody>
      </p:sp>
    </p:spTree>
    <p:extLst>
      <p:ext uri="{BB962C8B-B14F-4D97-AF65-F5344CB8AC3E}">
        <p14:creationId xmlns:p14="http://schemas.microsoft.com/office/powerpoint/2010/main" val="253153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7B9F0-A7E0-984B-A9BD-02ECF9DE6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74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30</a:t>
            </a:fld>
            <a:endParaRPr lang="is-IS"/>
          </a:p>
        </p:txBody>
      </p:sp>
    </p:spTree>
    <p:extLst>
      <p:ext uri="{BB962C8B-B14F-4D97-AF65-F5344CB8AC3E}">
        <p14:creationId xmlns:p14="http://schemas.microsoft.com/office/powerpoint/2010/main" val="4273714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74F84-8EA7-4186-A7B8-66A0DE5B1F7B}"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995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32</a:t>
            </a:fld>
            <a:endParaRPr lang="is-IS"/>
          </a:p>
        </p:txBody>
      </p:sp>
    </p:spTree>
    <p:extLst>
      <p:ext uri="{BB962C8B-B14F-4D97-AF65-F5344CB8AC3E}">
        <p14:creationId xmlns:p14="http://schemas.microsoft.com/office/powerpoint/2010/main" val="225623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5AD0DC74-5ED3-425A-8B21-5E7D337DA2BE}" type="slidenum">
              <a:rPr lang="is-IS" smtClean="0"/>
              <a:t>38</a:t>
            </a:fld>
            <a:endParaRPr lang="is-IS"/>
          </a:p>
        </p:txBody>
      </p:sp>
    </p:spTree>
    <p:extLst>
      <p:ext uri="{BB962C8B-B14F-4D97-AF65-F5344CB8AC3E}">
        <p14:creationId xmlns:p14="http://schemas.microsoft.com/office/powerpoint/2010/main" val="344701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gjggf</a:t>
            </a:r>
          </a:p>
        </p:txBody>
      </p:sp>
      <p:sp>
        <p:nvSpPr>
          <p:cNvPr id="4" name="Slide Number Placeholder 3"/>
          <p:cNvSpPr>
            <a:spLocks noGrp="1"/>
          </p:cNvSpPr>
          <p:nvPr>
            <p:ph type="sldNum" sz="quarter" idx="5"/>
          </p:nvPr>
        </p:nvSpPr>
        <p:spPr/>
        <p:txBody>
          <a:bodyPr/>
          <a:lstStyle/>
          <a:p>
            <a:fld id="{5AD0DC74-5ED3-425A-8B21-5E7D337DA2BE}" type="slidenum">
              <a:rPr lang="is-IS" smtClean="0"/>
              <a:t>7</a:t>
            </a:fld>
            <a:endParaRPr lang="is-IS"/>
          </a:p>
        </p:txBody>
      </p:sp>
    </p:spTree>
    <p:extLst>
      <p:ext uri="{BB962C8B-B14F-4D97-AF65-F5344CB8AC3E}">
        <p14:creationId xmlns:p14="http://schemas.microsoft.com/office/powerpoint/2010/main" val="2793823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42</a:t>
            </a:fld>
            <a:endParaRPr lang="en-US"/>
          </a:p>
        </p:txBody>
      </p:sp>
    </p:spTree>
    <p:extLst>
      <p:ext uri="{BB962C8B-B14F-4D97-AF65-F5344CB8AC3E}">
        <p14:creationId xmlns:p14="http://schemas.microsoft.com/office/powerpoint/2010/main" val="104868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8</a:t>
            </a:fld>
            <a:endParaRPr lang="is-IS"/>
          </a:p>
        </p:txBody>
      </p:sp>
    </p:spTree>
    <p:extLst>
      <p:ext uri="{BB962C8B-B14F-4D97-AF65-F5344CB8AC3E}">
        <p14:creationId xmlns:p14="http://schemas.microsoft.com/office/powerpoint/2010/main" val="330219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4D1C11-CC54-4AD0-8FE9-A5445E385743}" type="slidenum">
              <a:rPr lang="en-GB" smtClean="0"/>
              <a:pPr/>
              <a:t>14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15</a:t>
            </a:fld>
            <a:endParaRPr lang="is-IS"/>
          </a:p>
        </p:txBody>
      </p:sp>
    </p:spTree>
    <p:extLst>
      <p:ext uri="{BB962C8B-B14F-4D97-AF65-F5344CB8AC3E}">
        <p14:creationId xmlns:p14="http://schemas.microsoft.com/office/powerpoint/2010/main" val="1062478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19</a:t>
            </a:fld>
            <a:endParaRPr lang="is-IS"/>
          </a:p>
        </p:txBody>
      </p:sp>
    </p:spTree>
    <p:extLst>
      <p:ext uri="{BB962C8B-B14F-4D97-AF65-F5344CB8AC3E}">
        <p14:creationId xmlns:p14="http://schemas.microsoft.com/office/powerpoint/2010/main" val="2751615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20</a:t>
            </a:fld>
            <a:endParaRPr lang="is-IS"/>
          </a:p>
        </p:txBody>
      </p:sp>
    </p:spTree>
    <p:extLst>
      <p:ext uri="{BB962C8B-B14F-4D97-AF65-F5344CB8AC3E}">
        <p14:creationId xmlns:p14="http://schemas.microsoft.com/office/powerpoint/2010/main" val="346474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21</a:t>
            </a:fld>
            <a:endParaRPr lang="en-US"/>
          </a:p>
        </p:txBody>
      </p:sp>
    </p:spTree>
    <p:extLst>
      <p:ext uri="{BB962C8B-B14F-4D97-AF65-F5344CB8AC3E}">
        <p14:creationId xmlns:p14="http://schemas.microsoft.com/office/powerpoint/2010/main" val="651824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22</a:t>
            </a:fld>
            <a:endParaRPr lang="en-US"/>
          </a:p>
        </p:txBody>
      </p:sp>
    </p:spTree>
    <p:extLst>
      <p:ext uri="{BB962C8B-B14F-4D97-AF65-F5344CB8AC3E}">
        <p14:creationId xmlns:p14="http://schemas.microsoft.com/office/powerpoint/2010/main" val="380558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291415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61482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48578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286388"/>
            <a:ext cx="7315200" cy="7858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13360918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34508636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2227649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421978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22052"/>
          </a:xfrm>
        </p:spPr>
        <p:txBody>
          <a:bodyPr>
            <a:noAutofit/>
          </a:bodyPr>
          <a:lstStyle>
            <a:lvl1pPr algn="l">
              <a:defRPr sz="4000" b="1">
                <a:solidFill>
                  <a:schemeClr val="bg1"/>
                </a:solidFill>
              </a:defRPr>
            </a:lvl1p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2155" y="6175006"/>
            <a:ext cx="1600244" cy="417872"/>
          </a:xfrm>
          <a:prstGeom prst="rect">
            <a:avLst/>
          </a:prstGeom>
        </p:spPr>
      </p:pic>
    </p:spTree>
    <p:extLst>
      <p:ext uri="{BB962C8B-B14F-4D97-AF65-F5344CB8AC3E}">
        <p14:creationId xmlns:p14="http://schemas.microsoft.com/office/powerpoint/2010/main" val="932424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3652692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2148413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400833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3343163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1163755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56625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3990179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295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376454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609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753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1346127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455318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533954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879411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921078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83304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211563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73991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394079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4225070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2286443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2462489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Source Serif Pro" panose="02040603050405020204" pitchFamily="18"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3713366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202039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1279775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3659785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502389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3775881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3363146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4141360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0450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2284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3363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454560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176563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2096927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56285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310214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43044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52141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413734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2730926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89319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99869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77632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3371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931112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37303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8616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6062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0241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2010314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506016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96822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119139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4138090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2711614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26142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2437739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064337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438364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12184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11175747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163146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9240064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orsíð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76400" y="1812320"/>
            <a:ext cx="8859795" cy="781252"/>
          </a:xfrm>
          <a:prstGeom prst="rect">
            <a:avLst/>
          </a:prstGeom>
        </p:spPr>
        <p:txBody>
          <a:bodyPr anchor="t" anchorCtr="0"/>
          <a:lstStyle>
            <a:lvl1pPr algn="l">
              <a:defRPr sz="60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3" name="Subtitle 2"/>
          <p:cNvSpPr>
            <a:spLocks noGrp="1"/>
          </p:cNvSpPr>
          <p:nvPr>
            <p:ph type="subTitle" idx="1" hasCustomPrompt="1"/>
          </p:nvPr>
        </p:nvSpPr>
        <p:spPr>
          <a:xfrm>
            <a:off x="1676400" y="2593572"/>
            <a:ext cx="8859795" cy="856210"/>
          </a:xfrm>
          <a:prstGeom prst="rect">
            <a:avLst/>
          </a:prstGeom>
        </p:spPr>
        <p:txBody>
          <a:bodyPr/>
          <a:lstStyle>
            <a:lvl1pPr marL="0" indent="0" algn="l">
              <a:buNone/>
              <a:defRPr sz="6000" b="0" i="0">
                <a:solidFill>
                  <a:schemeClr val="bg1"/>
                </a:solidFill>
                <a:latin typeface="Source Serif Pro" panose="02040603050405020204" pitchFamily="18" charset="0"/>
                <a:ea typeface="Source Serif Pro" panose="02040603050405020204" pitchFamily="18" charset="0"/>
                <a:cs typeface="Times New Roma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Undirfyrirsögn</a:t>
            </a:r>
            <a:endParaRPr lang="en-US"/>
          </a:p>
        </p:txBody>
      </p:sp>
    </p:spTree>
    <p:extLst>
      <p:ext uri="{BB962C8B-B14F-4D97-AF65-F5344CB8AC3E}">
        <p14:creationId xmlns:p14="http://schemas.microsoft.com/office/powerpoint/2010/main" val="18475773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2609100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2745763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709034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4087504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3177171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6231484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78829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1214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3517369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normAutofit/>
          </a:bodyPr>
          <a:lstStyle>
            <a:lvl1pPr algn="l">
              <a:defRPr sz="4400" b="0" cap="none">
                <a:solidFill>
                  <a:schemeClr val="bg1"/>
                </a:solidFill>
              </a:defRPr>
            </a:lvl1pPr>
          </a:lstStyle>
          <a:p>
            <a:r>
              <a:rPr lang="en-US" err="1"/>
              <a:t>Fyrirsögn</a:t>
            </a:r>
            <a:r>
              <a:rPr lang="en-US"/>
              <a:t> á </a:t>
            </a:r>
            <a:r>
              <a:rPr lang="en-US" err="1"/>
              <a:t>millikafla</a:t>
            </a:r>
            <a:endParaRPr lang="is-IS"/>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20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err="1"/>
              <a:t>Yfirfyrirsögn</a:t>
            </a:r>
            <a:r>
              <a:rPr lang="en-US"/>
              <a:t> á </a:t>
            </a:r>
            <a:r>
              <a:rPr lang="en-US" err="1"/>
              <a:t>millikafla</a:t>
            </a:r>
            <a:r>
              <a:rPr lang="en-US"/>
              <a:t> (</a:t>
            </a:r>
            <a:r>
              <a:rPr lang="en-US" err="1"/>
              <a:t>má</a:t>
            </a:r>
            <a:r>
              <a:rPr lang="en-US"/>
              <a:t> </a:t>
            </a:r>
            <a:r>
              <a:rPr lang="en-US" err="1"/>
              <a:t>sleppa</a:t>
            </a:r>
            <a:r>
              <a:rPr lang="en-US"/>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092" y="1988800"/>
            <a:ext cx="2543507" cy="664186"/>
          </a:xfrm>
          <a:prstGeom prst="rect">
            <a:avLst/>
          </a:prstGeom>
        </p:spPr>
      </p:pic>
    </p:spTree>
    <p:extLst>
      <p:ext uri="{BB962C8B-B14F-4D97-AF65-F5344CB8AC3E}">
        <p14:creationId xmlns:p14="http://schemas.microsoft.com/office/powerpoint/2010/main" val="3066817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Source Serif Pro" panose="02040603050405020204" pitchFamily="18"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32132981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1083347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1468057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87409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4996497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11512804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18046262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6930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867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6140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4890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mj-lt"/>
                <a:cs typeface="Verdana"/>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mn-lt"/>
                <a:cs typeface="Verdan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16363478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10245506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6771742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36331271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57232"/>
            <a:ext cx="10972800" cy="64294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43050"/>
            <a:ext cx="5386917" cy="531825"/>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43050"/>
            <a:ext cx="5389033" cy="531825"/>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29887463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888196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7715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28670"/>
            <a:ext cx="4011084" cy="78581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28671"/>
            <a:ext cx="6815667"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714489"/>
            <a:ext cx="4011084" cy="4357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366718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1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1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7.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3.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8.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72983049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234688900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1331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27041232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917" r:id="rId11"/>
    <p:sldLayoutId id="2147483918" r:id="rId12"/>
    <p:sldLayoutId id="2147483920" r:id="rId13"/>
    <p:sldLayoutId id="2147483921" r:id="rId14"/>
    <p:sldLayoutId id="2147483922" r:id="rId15"/>
    <p:sldLayoutId id="2147483923" r:id="rId16"/>
    <p:sldLayoutId id="2147483899" r:id="rId17"/>
    <p:sldLayoutId id="214748390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9087DB7F-1375-46C3-84B9-58F7C5117A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105680971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5" r:id="rId13"/>
    <p:sldLayoutId id="214748404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49786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26419"/>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297075350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t undir"/>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914400" y="857232"/>
            <a:ext cx="10363200" cy="8953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4"/>
          <p:cNvSpPr>
            <a:spLocks noGrp="1" noChangeArrowheads="1"/>
          </p:cNvSpPr>
          <p:nvPr>
            <p:ph type="dt" sz="half" idx="2"/>
          </p:nvPr>
        </p:nvSpPr>
        <p:spPr bwMode="auto">
          <a:xfrm>
            <a:off x="571462" y="6215082"/>
            <a:ext cx="2158997" cy="385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6" charset="0"/>
              </a:defRPr>
            </a:lvl1pPr>
          </a:lstStyle>
          <a:p>
            <a:endParaRPr lang="en-US"/>
          </a:p>
        </p:txBody>
      </p:sp>
    </p:spTree>
    <p:extLst>
      <p:ext uri="{BB962C8B-B14F-4D97-AF65-F5344CB8AC3E}">
        <p14:creationId xmlns:p14="http://schemas.microsoft.com/office/powerpoint/2010/main" val="288143118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Lst>
  <p:txStyles>
    <p:titleStyle>
      <a:lvl1pPr algn="ctr" rtl="0" eaLnBrk="1" fontAlgn="base" hangingPunct="1">
        <a:spcBef>
          <a:spcPct val="0"/>
        </a:spcBef>
        <a:spcAft>
          <a:spcPct val="0"/>
        </a:spcAft>
        <a:defRPr sz="4400">
          <a:solidFill>
            <a:schemeClr val="tx2"/>
          </a:solidFill>
          <a:latin typeface="+mj-lt"/>
          <a:ea typeface="ヒラギノ角ゴ Pro W3" pitchFamily="-106" charset="-128"/>
          <a:cs typeface="Verdana"/>
        </a:defRPr>
      </a:lvl1pPr>
      <a:lvl2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2pPr>
      <a:lvl3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3pPr>
      <a:lvl4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4pPr>
      <a:lvl5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ヒラギノ角ゴ Pro W3" pitchFamily="-106" charset="-128"/>
          <a:cs typeface="Verdana"/>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pitchFamily="-65" charset="-128"/>
          <a:cs typeface="Verdana"/>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pitchFamily="-65" charset="-128"/>
          <a:cs typeface="Verdana"/>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pitchFamily="-65" charset="-128"/>
          <a:cs typeface="Verdana"/>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pitchFamily="-65" charset="-128"/>
          <a:cs typeface="Verdana"/>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2.xml"/><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2.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ust.is/library/Skrar/Einstaklingar/Vatnsgaedi/Vo%CC%88ktun%20My%CC%81vatns%20apri%CC%81l%202018.pdf" TargetMode="Externa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hyperlink" Target="http://www.vatn.is/" TargetMode="External"/><Relationship Id="rId2" Type="http://schemas.openxmlformats.org/officeDocument/2006/relationships/hyperlink" Target="https://vatnshlotagatt.vedur.is/" TargetMode="Externa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A5F754FE-BE02-4A91-8B81-CDAEC3B86BFE}"/>
              </a:ext>
            </a:extLst>
          </p:cNvPr>
          <p:cNvPicPr>
            <a:picLocks noChangeAspect="1"/>
          </p:cNvPicPr>
          <p:nvPr/>
        </p:nvPicPr>
        <p:blipFill rotWithShape="1">
          <a:blip r:embed="rId2"/>
          <a:srcRect t="25343" b="25342"/>
          <a:stretch/>
        </p:blipFill>
        <p:spPr>
          <a:xfrm>
            <a:off x="1" y="2012132"/>
            <a:ext cx="12191999" cy="2954216"/>
          </a:xfrm>
          <a:prstGeom prst="rect">
            <a:avLst/>
          </a:prstGeom>
          <a:effectLst>
            <a:softEdge rad="139700"/>
          </a:effectLst>
        </p:spPr>
      </p:pic>
      <p:sp>
        <p:nvSpPr>
          <p:cNvPr id="6" name="TextBox 5">
            <a:extLst>
              <a:ext uri="{FF2B5EF4-FFF2-40B4-BE49-F238E27FC236}">
                <a16:creationId xmlns:a16="http://schemas.microsoft.com/office/drawing/2014/main" id="{BDEEF3B0-2BDD-4B7C-898A-CB6B89102B24}"/>
              </a:ext>
            </a:extLst>
          </p:cNvPr>
          <p:cNvSpPr txBox="1"/>
          <p:nvPr/>
        </p:nvSpPr>
        <p:spPr>
          <a:xfrm>
            <a:off x="360171" y="2996748"/>
            <a:ext cx="7266754" cy="369824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200" b="1" dirty="0">
              <a:solidFill>
                <a:srgbClr val="000000"/>
              </a:solidFill>
              <a:latin typeface="+mj-lt"/>
              <a:ea typeface="+mj-ea"/>
              <a:cs typeface="+mj-cs"/>
            </a:endParaRPr>
          </a:p>
          <a:p>
            <a:pPr>
              <a:lnSpc>
                <a:spcPct val="90000"/>
              </a:lnSpc>
              <a:spcBef>
                <a:spcPct val="0"/>
              </a:spcBef>
              <a:spcAft>
                <a:spcPts val="600"/>
              </a:spcAft>
            </a:pPr>
            <a:endParaRPr lang="en-US" sz="3200" b="1" dirty="0">
              <a:solidFill>
                <a:srgbClr val="000000"/>
              </a:solidFill>
              <a:latin typeface="+mj-lt"/>
              <a:ea typeface="+mj-ea"/>
              <a:cs typeface="+mj-cs"/>
            </a:endParaRPr>
          </a:p>
          <a:p>
            <a:pPr>
              <a:lnSpc>
                <a:spcPct val="90000"/>
              </a:lnSpc>
              <a:spcBef>
                <a:spcPct val="0"/>
              </a:spcBef>
              <a:spcAft>
                <a:spcPts val="600"/>
              </a:spcAft>
            </a:pPr>
            <a:endParaRPr lang="en-US" sz="2400" b="1" dirty="0">
              <a:solidFill>
                <a:srgbClr val="000000"/>
              </a:solidFill>
              <a:latin typeface="+mj-lt"/>
              <a:ea typeface="+mj-ea"/>
              <a:cs typeface="+mj-cs"/>
            </a:endParaRPr>
          </a:p>
          <a:p>
            <a:pPr>
              <a:lnSpc>
                <a:spcPct val="90000"/>
              </a:lnSpc>
              <a:spcBef>
                <a:spcPct val="0"/>
              </a:spcBef>
              <a:spcAft>
                <a:spcPts val="600"/>
              </a:spcAft>
            </a:pPr>
            <a:endParaRPr lang="en-US" sz="2400" b="1" dirty="0">
              <a:solidFill>
                <a:srgbClr val="000000"/>
              </a:solidFill>
              <a:latin typeface="+mj-lt"/>
            </a:endParaRPr>
          </a:p>
          <a:p>
            <a:pPr>
              <a:lnSpc>
                <a:spcPct val="90000"/>
              </a:lnSpc>
              <a:spcBef>
                <a:spcPct val="0"/>
              </a:spcBef>
              <a:spcAft>
                <a:spcPts val="600"/>
              </a:spcAft>
            </a:pPr>
            <a:r>
              <a:rPr lang="en-US" sz="2400" b="1" dirty="0">
                <a:solidFill>
                  <a:srgbClr val="000000"/>
                </a:solidFill>
                <a:latin typeface="+mj-lt"/>
              </a:rPr>
              <a:t>Aðalbjörg Birna Guttormsdóttir</a:t>
            </a:r>
          </a:p>
          <a:p>
            <a:pPr>
              <a:lnSpc>
                <a:spcPct val="90000"/>
              </a:lnSpc>
              <a:spcBef>
                <a:spcPct val="0"/>
              </a:spcBef>
              <a:spcAft>
                <a:spcPts val="600"/>
              </a:spcAft>
            </a:pPr>
            <a:r>
              <a:rPr lang="en-US" sz="2400" b="1" dirty="0">
                <a:solidFill>
                  <a:srgbClr val="000000"/>
                </a:solidFill>
                <a:latin typeface="+mj-lt"/>
              </a:rPr>
              <a:t>Marianne Jensdóttir Fjeld </a:t>
            </a:r>
          </a:p>
          <a:p>
            <a:pPr>
              <a:lnSpc>
                <a:spcPct val="90000"/>
              </a:lnSpc>
              <a:spcBef>
                <a:spcPct val="0"/>
              </a:spcBef>
              <a:spcAft>
                <a:spcPts val="600"/>
              </a:spcAft>
            </a:pPr>
            <a:r>
              <a:rPr lang="en-US" sz="2400" b="1" dirty="0">
                <a:solidFill>
                  <a:srgbClr val="000000"/>
                </a:solidFill>
                <a:latin typeface="+mj-lt"/>
              </a:rPr>
              <a:t>Tryggvi Þórðarson </a:t>
            </a:r>
            <a:endParaRPr lang="en-US" sz="2400" b="1" dirty="0">
              <a:solidFill>
                <a:srgbClr val="000000"/>
              </a:solidFill>
              <a:latin typeface="+mj-lt"/>
              <a:cs typeface="Calibri Light"/>
            </a:endParaRPr>
          </a:p>
        </p:txBody>
      </p:sp>
      <p:pic>
        <p:nvPicPr>
          <p:cNvPr id="4098" name="Picture 2">
            <a:extLst>
              <a:ext uri="{FF2B5EF4-FFF2-40B4-BE49-F238E27FC236}">
                <a16:creationId xmlns:a16="http://schemas.microsoft.com/office/drawing/2014/main" id="{8860F969-143E-483F-893E-F9EE12916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661" y="353897"/>
            <a:ext cx="2065271" cy="4379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8DE86C-1A0B-4014-AC2A-98D583BFD1E7}"/>
              </a:ext>
            </a:extLst>
          </p:cNvPr>
          <p:cNvSpPr txBox="1"/>
          <p:nvPr/>
        </p:nvSpPr>
        <p:spPr>
          <a:xfrm>
            <a:off x="3591611" y="1065367"/>
            <a:ext cx="5307292" cy="830997"/>
          </a:xfrm>
          <a:prstGeom prst="rect">
            <a:avLst/>
          </a:prstGeom>
          <a:noFill/>
        </p:spPr>
        <p:txBody>
          <a:bodyPr wrap="square" rtlCol="0">
            <a:spAutoFit/>
          </a:bodyPr>
          <a:lstStyle/>
          <a:p>
            <a:r>
              <a:rPr lang="is-IS" sz="4800" dirty="0">
                <a:latin typeface="+mj-lt"/>
              </a:rPr>
              <a:t>Vatnasvæðanefnd 2</a:t>
            </a:r>
          </a:p>
        </p:txBody>
      </p:sp>
      <p:sp>
        <p:nvSpPr>
          <p:cNvPr id="8" name="TextBox 7">
            <a:extLst>
              <a:ext uri="{FF2B5EF4-FFF2-40B4-BE49-F238E27FC236}">
                <a16:creationId xmlns:a16="http://schemas.microsoft.com/office/drawing/2014/main" id="{CDC543E5-2B90-44A3-B62C-C7CFC168D6E0}"/>
              </a:ext>
            </a:extLst>
          </p:cNvPr>
          <p:cNvSpPr txBox="1"/>
          <p:nvPr/>
        </p:nvSpPr>
        <p:spPr>
          <a:xfrm>
            <a:off x="9611093" y="5857773"/>
            <a:ext cx="2117400" cy="646331"/>
          </a:xfrm>
          <a:prstGeom prst="rect">
            <a:avLst/>
          </a:prstGeom>
          <a:noFill/>
        </p:spPr>
        <p:txBody>
          <a:bodyPr wrap="square" rtlCol="0">
            <a:spAutoFit/>
          </a:bodyPr>
          <a:lstStyle/>
          <a:p>
            <a:pPr algn="r"/>
            <a:r>
              <a:rPr lang="is-IS" b="1" dirty="0">
                <a:latin typeface="+mj-lt"/>
              </a:rPr>
              <a:t>1. fundur</a:t>
            </a:r>
          </a:p>
          <a:p>
            <a:pPr algn="r"/>
            <a:r>
              <a:rPr lang="is-IS" b="1">
                <a:latin typeface="+mj-lt"/>
              </a:rPr>
              <a:t>19. </a:t>
            </a:r>
            <a:r>
              <a:rPr lang="is-IS" b="1" dirty="0">
                <a:latin typeface="+mj-lt"/>
              </a:rPr>
              <a:t>nóvember 2019</a:t>
            </a:r>
          </a:p>
        </p:txBody>
      </p:sp>
    </p:spTree>
    <p:extLst>
      <p:ext uri="{BB962C8B-B14F-4D97-AF65-F5344CB8AC3E}">
        <p14:creationId xmlns:p14="http://schemas.microsoft.com/office/powerpoint/2010/main" val="360871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B4AB-F31B-4624-B0FC-91DB9A90D662}"/>
              </a:ext>
            </a:extLst>
          </p:cNvPr>
          <p:cNvSpPr>
            <a:spLocks noGrp="1"/>
          </p:cNvSpPr>
          <p:nvPr>
            <p:ph type="title"/>
          </p:nvPr>
        </p:nvSpPr>
        <p:spPr>
          <a:xfrm>
            <a:off x="3428151" y="208871"/>
            <a:ext cx="5618150" cy="1325563"/>
          </a:xfrm>
        </p:spPr>
        <p:txBody>
          <a:bodyPr/>
          <a:lstStyle/>
          <a:p>
            <a:r>
              <a:rPr lang="is-IS" dirty="0"/>
              <a:t>Fulltrúar í Vatnaráði</a:t>
            </a:r>
          </a:p>
        </p:txBody>
      </p:sp>
      <p:sp>
        <p:nvSpPr>
          <p:cNvPr id="3" name="Content Placeholder 2">
            <a:extLst>
              <a:ext uri="{FF2B5EF4-FFF2-40B4-BE49-F238E27FC236}">
                <a16:creationId xmlns:a16="http://schemas.microsoft.com/office/drawing/2014/main" id="{8B55D73F-F6A1-463A-B400-64BC01B3AC9E}"/>
              </a:ext>
            </a:extLst>
          </p:cNvPr>
          <p:cNvSpPr>
            <a:spLocks noGrp="1"/>
          </p:cNvSpPr>
          <p:nvPr>
            <p:ph idx="1"/>
          </p:nvPr>
        </p:nvSpPr>
        <p:spPr>
          <a:xfrm>
            <a:off x="2690730" y="1371600"/>
            <a:ext cx="7092993" cy="4114800"/>
          </a:xfrm>
        </p:spPr>
        <p:txBody>
          <a:bodyPr/>
          <a:lstStyle/>
          <a:p>
            <a:r>
              <a:rPr lang="is-IS" sz="2200" b="1" dirty="0">
                <a:latin typeface="+mj-lt"/>
              </a:rPr>
              <a:t>Samkvæmt tilnefningu umhverfis- og auðlindaráðherra</a:t>
            </a:r>
          </a:p>
          <a:p>
            <a:pPr lvl="1"/>
            <a:r>
              <a:rPr lang="is-IS" sz="2200" dirty="0">
                <a:latin typeface="+mj-lt"/>
              </a:rPr>
              <a:t>Stefán Einarsson, formaður</a:t>
            </a:r>
            <a:r>
              <a:rPr lang="en-US" sz="2200" dirty="0">
                <a:latin typeface="+mj-lt"/>
              </a:rPr>
              <a:t> </a:t>
            </a:r>
          </a:p>
          <a:p>
            <a:r>
              <a:rPr lang="is-IS" sz="2200" b="1" dirty="0">
                <a:latin typeface="+mj-lt"/>
              </a:rPr>
              <a:t>Samkvæmt tilnefningu sjávarútvegs- og landbúnaðarráðherra</a:t>
            </a:r>
            <a:endParaRPr lang="en-US" sz="2200" b="1" dirty="0">
              <a:latin typeface="+mj-lt"/>
            </a:endParaRPr>
          </a:p>
          <a:p>
            <a:pPr lvl="1"/>
            <a:r>
              <a:rPr lang="is-IS" sz="2200" dirty="0">
                <a:latin typeface="+mj-lt"/>
              </a:rPr>
              <a:t>Brynhildur Benediktsdóttir</a:t>
            </a:r>
            <a:endParaRPr lang="en-US" sz="2200" dirty="0">
              <a:latin typeface="+mj-lt"/>
            </a:endParaRPr>
          </a:p>
          <a:p>
            <a:r>
              <a:rPr lang="is-IS" sz="2200" b="1" dirty="0">
                <a:latin typeface="+mj-lt"/>
              </a:rPr>
              <a:t>Samkvæmt tilnefningu iðnaðar- og viðskiptaráðherra</a:t>
            </a:r>
            <a:endParaRPr lang="en-US" sz="2200" b="1" dirty="0">
              <a:latin typeface="+mj-lt"/>
            </a:endParaRPr>
          </a:p>
          <a:p>
            <a:pPr lvl="1"/>
            <a:r>
              <a:rPr lang="is-IS" sz="2200" dirty="0">
                <a:latin typeface="+mj-lt"/>
              </a:rPr>
              <a:t>Baldur Sigmundsson</a:t>
            </a:r>
            <a:endParaRPr lang="en-US" sz="2200" dirty="0">
              <a:latin typeface="+mj-lt"/>
            </a:endParaRPr>
          </a:p>
          <a:p>
            <a:r>
              <a:rPr lang="is-IS" sz="2200" b="1" dirty="0">
                <a:latin typeface="+mj-lt"/>
              </a:rPr>
              <a:t>Samkvæmt tilnefningu Sambands íslenskra sveitarfélaga</a:t>
            </a:r>
          </a:p>
          <a:p>
            <a:pPr lvl="1"/>
            <a:r>
              <a:rPr lang="is-IS" sz="2200" dirty="0">
                <a:latin typeface="+mj-lt"/>
              </a:rPr>
              <a:t>Helga Hreinsdóttir</a:t>
            </a:r>
            <a:endParaRPr lang="en-US" sz="2200" dirty="0">
              <a:latin typeface="+mj-lt"/>
            </a:endParaRPr>
          </a:p>
          <a:p>
            <a:pPr lvl="1"/>
            <a:r>
              <a:rPr lang="is-IS" sz="2200" dirty="0">
                <a:latin typeface="+mj-lt"/>
              </a:rPr>
              <a:t>Þorsteinn Narfason</a:t>
            </a:r>
            <a:r>
              <a:rPr lang="en-US" sz="2200" dirty="0">
                <a:latin typeface="+mj-lt"/>
              </a:rPr>
              <a:t> </a:t>
            </a:r>
          </a:p>
          <a:p>
            <a:endParaRPr lang="is-IS" dirty="0"/>
          </a:p>
        </p:txBody>
      </p:sp>
      <p:pic>
        <p:nvPicPr>
          <p:cNvPr id="5" name="Picture 4">
            <a:extLst>
              <a:ext uri="{FF2B5EF4-FFF2-40B4-BE49-F238E27FC236}">
                <a16:creationId xmlns:a16="http://schemas.microsoft.com/office/drawing/2014/main" id="{082EE8CC-3E2A-4A59-8F58-FDB59873619A}"/>
              </a:ext>
            </a:extLst>
          </p:cNvPr>
          <p:cNvPicPr>
            <a:picLocks noChangeAspect="1"/>
          </p:cNvPicPr>
          <p:nvPr/>
        </p:nvPicPr>
        <p:blipFill rotWithShape="1">
          <a:blip r:embed="rId2"/>
          <a:srcRect t="4904" b="13220"/>
          <a:stretch/>
        </p:blipFill>
        <p:spPr>
          <a:xfrm>
            <a:off x="0" y="4812384"/>
            <a:ext cx="12192000" cy="2045616"/>
          </a:xfrm>
          <a:prstGeom prst="rect">
            <a:avLst/>
          </a:prstGeom>
          <a:effectLst>
            <a:softEdge rad="317500"/>
          </a:effectLst>
        </p:spPr>
      </p:pic>
    </p:spTree>
    <p:extLst>
      <p:ext uri="{BB962C8B-B14F-4D97-AF65-F5344CB8AC3E}">
        <p14:creationId xmlns:p14="http://schemas.microsoft.com/office/powerpoint/2010/main" val="4557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870970" y="255005"/>
            <a:ext cx="4977976" cy="1454051"/>
          </a:xfrm>
        </p:spPr>
        <p:txBody>
          <a:bodyPr>
            <a:normAutofit/>
          </a:bodyPr>
          <a:lstStyle/>
          <a:p>
            <a:r>
              <a:rPr lang="is-IS" dirty="0">
                <a:solidFill>
                  <a:srgbClr val="000000"/>
                </a:solidFill>
              </a:rPr>
              <a:t>Ráðgjafanefndir </a:t>
            </a:r>
            <a:endParaRPr lang="en-US" dirty="0">
              <a:solidFill>
                <a:srgbClr val="000000"/>
              </a:solidFill>
            </a:endParaRP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7F430AC-0601-4DBC-B0B0-62832DA15E24}"/>
              </a:ext>
            </a:extLst>
          </p:cNvPr>
          <p:cNvPicPr>
            <a:picLocks noChangeAspect="1"/>
          </p:cNvPicPr>
          <p:nvPr/>
        </p:nvPicPr>
        <p:blipFill rotWithShape="1">
          <a:blip r:embed="rId3">
            <a:alphaModFix/>
          </a:blip>
          <a:srcRect r="4696"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5957918" y="1602557"/>
            <a:ext cx="5614874" cy="5109328"/>
          </a:xfrm>
        </p:spPr>
        <p:txBody>
          <a:bodyPr anchor="ctr">
            <a:normAutofit lnSpcReduction="10000"/>
          </a:bodyPr>
          <a:lstStyle/>
          <a:p>
            <a:r>
              <a:rPr lang="is-IS" sz="2600" dirty="0">
                <a:solidFill>
                  <a:srgbClr val="000000"/>
                </a:solidFill>
                <a:latin typeface="+mj-lt"/>
              </a:rPr>
              <a:t>Tvær nefndir:</a:t>
            </a:r>
          </a:p>
          <a:p>
            <a:pPr lvl="1"/>
            <a:r>
              <a:rPr lang="is-IS" sz="2200" dirty="0">
                <a:solidFill>
                  <a:srgbClr val="000000"/>
                </a:solidFill>
                <a:latin typeface="+mj-lt"/>
              </a:rPr>
              <a:t>Ráðgjafanefnd fagstofnanna og eftirlitsaðila</a:t>
            </a:r>
          </a:p>
          <a:p>
            <a:pPr lvl="1"/>
            <a:r>
              <a:rPr lang="is-IS" sz="2200" dirty="0">
                <a:solidFill>
                  <a:srgbClr val="000000"/>
                </a:solidFill>
                <a:latin typeface="+mj-lt"/>
              </a:rPr>
              <a:t>Ráðgjafanefnd hagsmunaaðila</a:t>
            </a:r>
          </a:p>
          <a:p>
            <a:r>
              <a:rPr lang="is-IS" sz="2600" dirty="0">
                <a:solidFill>
                  <a:srgbClr val="000000"/>
                </a:solidFill>
                <a:latin typeface="+mj-lt"/>
              </a:rPr>
              <a:t>Skipaðar árið 2019</a:t>
            </a:r>
          </a:p>
          <a:p>
            <a:r>
              <a:rPr lang="is-IS" sz="2600" dirty="0">
                <a:solidFill>
                  <a:srgbClr val="000000"/>
                </a:solidFill>
                <a:latin typeface="+mj-lt"/>
              </a:rPr>
              <a:t>Hlutverk: </a:t>
            </a:r>
          </a:p>
          <a:p>
            <a:pPr lvl="1">
              <a:buFont typeface="Arial" pitchFamily="34" charset="0"/>
              <a:buChar char="•"/>
            </a:pPr>
            <a:r>
              <a:rPr lang="is-IS" sz="2200" dirty="0">
                <a:solidFill>
                  <a:srgbClr val="000000"/>
                </a:solidFill>
                <a:latin typeface="+mj-lt"/>
              </a:rPr>
              <a:t>“Að vera Umhverfisstofnun og vatnaráði til ráðgjafar um atriði sem undir lög um stjórn vatnamála heyra.</a:t>
            </a:r>
          </a:p>
          <a:p>
            <a:pPr lvl="1">
              <a:buFont typeface="Arial" pitchFamily="34" charset="0"/>
              <a:buChar char="•"/>
            </a:pPr>
            <a:r>
              <a:rPr lang="is-IS" sz="2200" dirty="0">
                <a:solidFill>
                  <a:srgbClr val="000000"/>
                </a:solidFill>
                <a:latin typeface="+mj-lt"/>
              </a:rPr>
              <a:t>Ráðgjafarnefnd fagstofnana og eftirlitsaðila skal leggja fram nauðsynleg gögn.</a:t>
            </a:r>
          </a:p>
          <a:p>
            <a:pPr lvl="1">
              <a:buFont typeface="Arial" pitchFamily="34" charset="0"/>
              <a:buChar char="•"/>
            </a:pPr>
            <a:r>
              <a:rPr lang="is-IS" sz="2200" dirty="0">
                <a:solidFill>
                  <a:srgbClr val="000000"/>
                </a:solidFill>
                <a:latin typeface="+mj-lt"/>
              </a:rPr>
              <a:t>Fulltrúar í ráðgjafarnefnd hagsmunaaðila skulu vera til ráðgjafar um þau málefni sem samtök þeirra helga sig”.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462017"/>
            <a:ext cx="6768752" cy="1296144"/>
          </a:xfrm>
        </p:spPr>
        <p:txBody>
          <a:bodyPr>
            <a:normAutofit fontScale="90000"/>
          </a:bodyPr>
          <a:lstStyle/>
          <a:p>
            <a:br>
              <a:rPr lang="is-IS" dirty="0">
                <a:solidFill>
                  <a:schemeClr val="accent2">
                    <a:lumMod val="75000"/>
                  </a:schemeClr>
                </a:solidFill>
              </a:rPr>
            </a:br>
            <a:r>
              <a:rPr lang="is-IS" dirty="0"/>
              <a:t>Fulltrúar Vatnasvæðanefnda</a:t>
            </a:r>
            <a:br>
              <a:rPr lang="is-IS" sz="3800" b="1" dirty="0">
                <a:solidFill>
                  <a:schemeClr val="accent2">
                    <a:lumMod val="75000"/>
                  </a:schemeClr>
                </a:solidFill>
              </a:rPr>
            </a:br>
            <a:endParaRPr lang="en-US" sz="3800" dirty="0"/>
          </a:p>
        </p:txBody>
      </p:sp>
      <p:graphicFrame>
        <p:nvGraphicFramePr>
          <p:cNvPr id="4" name="Content Placeholder 3"/>
          <p:cNvGraphicFramePr>
            <a:graphicFrameLocks noGrp="1"/>
          </p:cNvGraphicFramePr>
          <p:nvPr>
            <p:ph idx="1"/>
          </p:nvPr>
        </p:nvGraphicFramePr>
        <p:xfrm>
          <a:off x="1505744" y="1520672"/>
          <a:ext cx="8712968"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919536" y="3717032"/>
            <a:ext cx="1296144" cy="369332"/>
          </a:xfrm>
          <a:prstGeom prst="rect">
            <a:avLst/>
          </a:prstGeom>
          <a:noFill/>
        </p:spPr>
        <p:txBody>
          <a:bodyPr wrap="square" rtlCol="0">
            <a:spAutoFit/>
          </a:bodyPr>
          <a:lstStyle/>
          <a:p>
            <a:endParaRPr lang="is-I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13FAEA4-A69B-42A3-8D8C-8E15A645E77E}"/>
              </a:ext>
            </a:extLst>
          </p:cNvPr>
          <p:cNvSpPr>
            <a:spLocks noChangeArrowheads="1"/>
          </p:cNvSpPr>
          <p:nvPr/>
        </p:nvSpPr>
        <p:spPr bwMode="auto">
          <a:xfrm>
            <a:off x="768054" y="1972471"/>
            <a:ext cx="10655891" cy="44627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a:solidFill>
                  <a:srgbClr val="242424"/>
                </a:solidFill>
                <a:latin typeface="+mj-lt"/>
              </a:rPr>
              <a:t>6</a:t>
            </a:r>
            <a:r>
              <a:rPr kumimoji="0" lang="is-IS" altLang="is-IS" sz="1600" b="0" i="0" u="none" strike="noStrike" cap="none" normalizeH="0" baseline="0">
                <a:ln>
                  <a:noFill/>
                </a:ln>
                <a:solidFill>
                  <a:srgbClr val="242424"/>
                </a:solidFill>
                <a:effectLst/>
                <a:latin typeface="+mj-lt"/>
              </a:rPr>
              <a:t>. gr.</a:t>
            </a:r>
            <a:endParaRPr kumimoji="0" lang="is-IS" altLang="is-IS" sz="1600" b="0" i="1" u="none" strike="noStrike" cap="none" normalizeH="0" baseline="0">
              <a:ln>
                <a:noFill/>
              </a:ln>
              <a:solidFill>
                <a:srgbClr val="242424"/>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i="1">
                <a:solidFill>
                  <a:srgbClr val="242424"/>
                </a:solidFill>
                <a:latin typeface="+mj-lt"/>
              </a:rPr>
              <a:t>V</a:t>
            </a:r>
            <a:r>
              <a:rPr kumimoji="0" lang="is-IS" altLang="is-IS" sz="1600" b="0" i="1" u="none" strike="noStrike" cap="none" normalizeH="0" baseline="0">
                <a:ln>
                  <a:noFill/>
                </a:ln>
                <a:solidFill>
                  <a:srgbClr val="242424"/>
                </a:solidFill>
                <a:effectLst/>
                <a:latin typeface="+mj-lt"/>
              </a:rPr>
              <a:t>atnasvæðanefndir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s-IS" altLang="is-IS" sz="1600" b="0" i="1" u="none" strike="noStrike" cap="none" normalizeH="0" baseline="0">
              <a:ln>
                <a:noFill/>
              </a:ln>
              <a:solidFill>
                <a:srgbClr val="242424"/>
              </a:solidFill>
              <a:effectLst/>
              <a:latin typeface="+mj-lt"/>
            </a:endParaRPr>
          </a:p>
          <a:p>
            <a:pPr algn="just"/>
            <a:r>
              <a:rPr lang="is-IS" sz="1400">
                <a:latin typeface="+mj-lt"/>
              </a:rPr>
              <a:t>Á hverju vatnasvæði skal starfa </a:t>
            </a:r>
            <a:r>
              <a:rPr lang="is-IS" sz="1400">
                <a:solidFill>
                  <a:srgbClr val="FF0000"/>
                </a:solidFill>
                <a:latin typeface="+mj-lt"/>
              </a:rPr>
              <a:t>vatnasvæðanefnd</a:t>
            </a:r>
            <a:r>
              <a:rPr lang="is-IS" sz="1400">
                <a:latin typeface="+mj-lt"/>
              </a:rPr>
              <a:t>. Umhverfisstofnun skipar fulltrúa í </a:t>
            </a:r>
            <a:r>
              <a:rPr lang="is-IS" sz="1400">
                <a:solidFill>
                  <a:srgbClr val="FF0000"/>
                </a:solidFill>
                <a:latin typeface="+mj-lt"/>
              </a:rPr>
              <a:t>vatnasvæðanefnd</a:t>
            </a:r>
            <a:r>
              <a:rPr lang="is-IS" sz="1400">
                <a:latin typeface="+mj-lt"/>
              </a:rPr>
              <a:t> ásamt varamönnum og skal óska eftir tilnefningum í hana frá sveitar­félögum, heilbrigðisnefndum á viðkomandi vatnasvæði og ráðgjafarnefndum.</a:t>
            </a:r>
          </a:p>
          <a:p>
            <a:pPr algn="just"/>
            <a:endParaRPr lang="is-IS" sz="1400">
              <a:latin typeface="+mj-lt"/>
            </a:endParaRPr>
          </a:p>
          <a:p>
            <a:pPr algn="just"/>
            <a:r>
              <a:rPr lang="is-IS" sz="1400">
                <a:latin typeface="+mj-lt"/>
              </a:rPr>
              <a:t>Í nefndina er heimilt að skipa fulltrúa allra sveitarfélaga á viðkomandi vatnasvæði. Sveitarfélögum á hverju vatnasvæði er heimilt að koma sér saman um að tilnefna einn eða fleiri sameiginlega fulltrúa í </a:t>
            </a:r>
            <a:r>
              <a:rPr lang="is-IS" sz="1400">
                <a:solidFill>
                  <a:srgbClr val="FF0000"/>
                </a:solidFill>
                <a:latin typeface="+mj-lt"/>
              </a:rPr>
              <a:t>vatnasvæðanefnd</a:t>
            </a:r>
            <a:r>
              <a:rPr lang="is-IS" sz="1400">
                <a:latin typeface="+mj-lt"/>
              </a:rPr>
              <a:t>. Þá skal skipa í nefndina einn fulltrúa frá hverri heilbrigðisnefnd sveitarfélaga á svæðinu, einn fulltrúa frá náttúru­verndar­nefnd/umhverfisnefnd ef slíkar nefndir starfa á svæðinu og einn fulltrúa frá Umhverfisstofnun sem jafnframt er formaður nefndarinnar. Í </a:t>
            </a:r>
            <a:r>
              <a:rPr lang="is-IS" sz="1400">
                <a:solidFill>
                  <a:srgbClr val="FF0000"/>
                </a:solidFill>
                <a:latin typeface="+mj-lt"/>
              </a:rPr>
              <a:t>vatnasvæðanefnd</a:t>
            </a:r>
            <a:r>
              <a:rPr lang="is-IS" sz="1400">
                <a:latin typeface="+mj-lt"/>
              </a:rPr>
              <a:t> skal einnig vera einn fulltrúi frá ráðgjafarnefnd fagstofnana og eftirlitsaðila og einn fulltrúi frá ráðgjafar­nefnd hagsmunaaðila. Fulltrúar ráðgjafarnefnda skulu hafa sérstaka þekkingu á viðkomandi vatnasvæði. Heimilt er að kalla aðra fulltrúa í ráðgjafarnefndum á fundi </a:t>
            </a:r>
            <a:r>
              <a:rPr lang="is-IS" sz="1400">
                <a:solidFill>
                  <a:srgbClr val="FF0000"/>
                </a:solidFill>
                <a:latin typeface="+mj-lt"/>
              </a:rPr>
              <a:t>vatna­svæða­nefnda </a:t>
            </a:r>
            <a:r>
              <a:rPr lang="is-IS" sz="1400">
                <a:latin typeface="+mj-lt"/>
              </a:rPr>
              <a:t>eftir atvikum. Tilnefningaraðilar bera kostnað af setu fulltrúa sinna í nefndinni.</a:t>
            </a:r>
          </a:p>
          <a:p>
            <a:pPr algn="just"/>
            <a:endParaRPr lang="is-IS" sz="1400">
              <a:latin typeface="+mj-lt"/>
            </a:endParaRPr>
          </a:p>
          <a:p>
            <a:pPr algn="just"/>
            <a:r>
              <a:rPr lang="is-IS" sz="1400">
                <a:latin typeface="+mj-lt"/>
              </a:rPr>
              <a:t>Hlutverk </a:t>
            </a:r>
            <a:r>
              <a:rPr lang="is-IS" sz="1400">
                <a:solidFill>
                  <a:srgbClr val="FF0000"/>
                </a:solidFill>
                <a:latin typeface="+mj-lt"/>
              </a:rPr>
              <a:t>vatnasvæðanefndar</a:t>
            </a:r>
            <a:r>
              <a:rPr lang="is-IS" sz="1400">
                <a:latin typeface="+mj-lt"/>
              </a:rPr>
              <a:t> er að samræma vinnu við gerð vatnaáætlunar, aðgerðaáætlunar og vöktunaráætlunar og stöðuskýrslu á viðkomandi vatnasvæði og afla þar upplýsinga vegna gerðar stöðuskýrslu, vöktunaráætlunar, aðgerðaáætlunar og vatna­áætlunar fyrir viðkomandi vatnasvæði. </a:t>
            </a:r>
            <a:r>
              <a:rPr lang="is-IS" sz="1400">
                <a:solidFill>
                  <a:srgbClr val="FF0000"/>
                </a:solidFill>
                <a:latin typeface="+mj-lt"/>
              </a:rPr>
              <a:t>Vatnasvæðanefnd</a:t>
            </a:r>
            <a:r>
              <a:rPr lang="is-IS" sz="1400">
                <a:latin typeface="+mj-lt"/>
              </a:rPr>
              <a:t> skal vera rannsókna­stofnunum til ráðgjafar vegna verkefna sem þeim eru falin í samningum við Umhverfis­stofnun um málefni sem snerta viðkomandi vatnasvæði. Heimilt er að stofna stýrihóp innan hverrar </a:t>
            </a:r>
            <a:r>
              <a:rPr lang="is-IS" sz="1400">
                <a:solidFill>
                  <a:srgbClr val="FF0000"/>
                </a:solidFill>
                <a:latin typeface="+mj-lt"/>
              </a:rPr>
              <a:t>vatnasvæðanefndar</a:t>
            </a:r>
            <a:r>
              <a:rPr lang="is-IS" sz="1400">
                <a:latin typeface="+mj-lt"/>
              </a:rPr>
              <a:t> til að samræma framkvæmd vinnunnar.</a:t>
            </a:r>
          </a:p>
          <a:p>
            <a:pPr algn="just"/>
            <a:endParaRPr lang="is-IS" sz="1400">
              <a:latin typeface="+mj-lt"/>
            </a:endParaRPr>
          </a:p>
          <a:p>
            <a:pPr algn="just"/>
            <a:r>
              <a:rPr lang="is-IS" sz="1400">
                <a:latin typeface="+mj-lt"/>
              </a:rPr>
              <a:t>Formaður boðar til funda í </a:t>
            </a:r>
            <a:r>
              <a:rPr lang="is-IS" sz="1400">
                <a:solidFill>
                  <a:srgbClr val="FF0000"/>
                </a:solidFill>
                <a:latin typeface="+mj-lt"/>
              </a:rPr>
              <a:t>vatnasvæðanefndum</a:t>
            </a:r>
            <a:r>
              <a:rPr lang="is-IS" sz="1400">
                <a:latin typeface="+mj-lt"/>
              </a:rPr>
              <a:t> eftir þörfum og eigi sjaldnar en einu sinni á ári.</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s-IS" altLang="is-IS" sz="1200" b="0" i="1" u="none" strike="noStrike" cap="none" normalizeH="0" baseline="0">
              <a:ln>
                <a:noFill/>
              </a:ln>
              <a:solidFill>
                <a:srgbClr val="242424"/>
              </a:solidFill>
              <a:effectLst/>
              <a:latin typeface="Droid Serif"/>
            </a:endParaRPr>
          </a:p>
        </p:txBody>
      </p:sp>
      <p:sp>
        <p:nvSpPr>
          <p:cNvPr id="7" name="TextBox 6">
            <a:extLst>
              <a:ext uri="{FF2B5EF4-FFF2-40B4-BE49-F238E27FC236}">
                <a16:creationId xmlns:a16="http://schemas.microsoft.com/office/drawing/2014/main" id="{E9EB6015-F1A0-4610-9E43-6512800B4485}"/>
              </a:ext>
            </a:extLst>
          </p:cNvPr>
          <p:cNvSpPr txBox="1"/>
          <p:nvPr/>
        </p:nvSpPr>
        <p:spPr>
          <a:xfrm>
            <a:off x="4109186" y="1442891"/>
            <a:ext cx="5900287" cy="400110"/>
          </a:xfrm>
          <a:prstGeom prst="rect">
            <a:avLst/>
          </a:prstGeom>
          <a:noFill/>
        </p:spPr>
        <p:txBody>
          <a:bodyPr wrap="square" rtlCol="0">
            <a:spAutoFit/>
          </a:bodyPr>
          <a:lstStyle/>
          <a:p>
            <a:r>
              <a:rPr lang="is-IS" sz="2000">
                <a:latin typeface="+mj-lt"/>
              </a:rPr>
              <a:t>Reglugerð 935/2011 um stjórn vatnamála</a:t>
            </a:r>
          </a:p>
        </p:txBody>
      </p:sp>
      <p:sp>
        <p:nvSpPr>
          <p:cNvPr id="9" name="TextBox 8">
            <a:extLst>
              <a:ext uri="{FF2B5EF4-FFF2-40B4-BE49-F238E27FC236}">
                <a16:creationId xmlns:a16="http://schemas.microsoft.com/office/drawing/2014/main" id="{40484942-E1C2-421C-9196-26F09BB1DED9}"/>
              </a:ext>
            </a:extLst>
          </p:cNvPr>
          <p:cNvSpPr txBox="1"/>
          <p:nvPr/>
        </p:nvSpPr>
        <p:spPr>
          <a:xfrm>
            <a:off x="3837272" y="412927"/>
            <a:ext cx="5900287" cy="584775"/>
          </a:xfrm>
          <a:prstGeom prst="rect">
            <a:avLst/>
          </a:prstGeom>
          <a:noFill/>
        </p:spPr>
        <p:txBody>
          <a:bodyPr wrap="square" rtlCol="0">
            <a:spAutoFit/>
          </a:bodyPr>
          <a:lstStyle/>
          <a:p>
            <a:r>
              <a:rPr lang="is-IS" sz="3200" dirty="0">
                <a:latin typeface="+mj-lt"/>
              </a:rPr>
              <a:t>Hlutverk vatnasvæðanefnda</a:t>
            </a:r>
          </a:p>
        </p:txBody>
      </p:sp>
    </p:spTree>
    <p:extLst>
      <p:ext uri="{BB962C8B-B14F-4D97-AF65-F5344CB8AC3E}">
        <p14:creationId xmlns:p14="http://schemas.microsoft.com/office/powerpoint/2010/main" val="2403467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117" y="1198817"/>
            <a:ext cx="7344816" cy="1008112"/>
          </a:xfrm>
        </p:spPr>
        <p:txBody>
          <a:bodyPr/>
          <a:lstStyle/>
          <a:p>
            <a:r>
              <a:rPr lang="is-IS" sz="4000" dirty="0"/>
              <a:t>Vinna vatnasvæðanefnda</a:t>
            </a:r>
            <a:endParaRPr lang="en-US" sz="4000" dirty="0"/>
          </a:p>
        </p:txBody>
      </p:sp>
      <p:pic>
        <p:nvPicPr>
          <p:cNvPr id="4" name="Picture 3" descr="CIMG1922.JPG"/>
          <p:cNvPicPr>
            <a:picLocks noChangeAspect="1"/>
          </p:cNvPicPr>
          <p:nvPr/>
        </p:nvPicPr>
        <p:blipFill>
          <a:blip r:embed="rId3" cstate="print"/>
          <a:srcRect l="5237" b="7273"/>
          <a:stretch>
            <a:fillRect/>
          </a:stretch>
        </p:blipFill>
        <p:spPr>
          <a:xfrm>
            <a:off x="7230359" y="2650539"/>
            <a:ext cx="4504991" cy="3306157"/>
          </a:xfrm>
          <a:prstGeom prst="rect">
            <a:avLst/>
          </a:prstGeom>
        </p:spPr>
      </p:pic>
      <p:sp>
        <p:nvSpPr>
          <p:cNvPr id="5" name="TextBox 4"/>
          <p:cNvSpPr txBox="1"/>
          <p:nvPr/>
        </p:nvSpPr>
        <p:spPr>
          <a:xfrm>
            <a:off x="8111526" y="6071208"/>
            <a:ext cx="3491880" cy="307777"/>
          </a:xfrm>
          <a:prstGeom prst="rect">
            <a:avLst/>
          </a:prstGeom>
          <a:noFill/>
        </p:spPr>
        <p:txBody>
          <a:bodyPr wrap="square" rtlCol="0">
            <a:spAutoFit/>
          </a:bodyPr>
          <a:lstStyle/>
          <a:p>
            <a:r>
              <a:rPr lang="is-IS" sz="1400" dirty="0"/>
              <a:t>Vinnufundur á Hólmavík 11. apríl  2012</a:t>
            </a:r>
            <a:endParaRPr lang="en-US" sz="1400" dirty="0"/>
          </a:p>
        </p:txBody>
      </p:sp>
      <p:sp>
        <p:nvSpPr>
          <p:cNvPr id="7" name="Content Placeholder 6"/>
          <p:cNvSpPr>
            <a:spLocks noGrp="1"/>
          </p:cNvSpPr>
          <p:nvPr>
            <p:ph idx="1"/>
          </p:nvPr>
        </p:nvSpPr>
        <p:spPr>
          <a:xfrm>
            <a:off x="956239" y="2264185"/>
            <a:ext cx="6113864" cy="4381712"/>
          </a:xfrm>
        </p:spPr>
        <p:txBody>
          <a:bodyPr>
            <a:normAutofit fontScale="77500" lnSpcReduction="20000"/>
          </a:bodyPr>
          <a:lstStyle/>
          <a:p>
            <a:pPr>
              <a:spcBef>
                <a:spcPts val="600"/>
              </a:spcBef>
              <a:spcAft>
                <a:spcPts val="600"/>
              </a:spcAft>
            </a:pPr>
            <a:r>
              <a:rPr lang="is-IS" sz="3400" dirty="0">
                <a:latin typeface="+mj-lt"/>
              </a:rPr>
              <a:t>2012-2013</a:t>
            </a:r>
          </a:p>
          <a:p>
            <a:pPr lvl="1">
              <a:spcBef>
                <a:spcPts val="600"/>
              </a:spcBef>
              <a:spcAft>
                <a:spcPts val="600"/>
              </a:spcAft>
              <a:buFont typeface="Wingdings" panose="05000000000000000000" pitchFamily="2" charset="2"/>
              <a:buChar char="Ø"/>
            </a:pPr>
            <a:r>
              <a:rPr lang="is-IS" sz="2600" dirty="0">
                <a:latin typeface="+mj-lt"/>
              </a:rPr>
              <a:t>Álagsgreining vegna punktlosunar og dreifðar losunar mengunar og öðru álag</a:t>
            </a:r>
          </a:p>
          <a:p>
            <a:pPr lvl="1">
              <a:spcBef>
                <a:spcPts val="600"/>
              </a:spcBef>
              <a:spcAft>
                <a:spcPts val="600"/>
              </a:spcAft>
              <a:buFont typeface="Wingdings" panose="05000000000000000000" pitchFamily="2" charset="2"/>
              <a:buChar char="Ø"/>
            </a:pPr>
            <a:r>
              <a:rPr lang="is-IS" sz="2600" dirty="0">
                <a:latin typeface="+mj-lt"/>
              </a:rPr>
              <a:t>M.a. upplýsingasöfnun</a:t>
            </a:r>
          </a:p>
          <a:p>
            <a:pPr lvl="1">
              <a:spcBef>
                <a:spcPts val="600"/>
              </a:spcBef>
              <a:spcAft>
                <a:spcPts val="600"/>
              </a:spcAft>
              <a:buFont typeface="Wingdings" panose="05000000000000000000" pitchFamily="2" charset="2"/>
              <a:buChar char="Ø"/>
            </a:pPr>
            <a:r>
              <a:rPr lang="is-IS" sz="2600" dirty="0">
                <a:latin typeface="+mj-lt"/>
              </a:rPr>
              <a:t>Farið yfir drög að stöðuskýrslu (UST)</a:t>
            </a:r>
          </a:p>
          <a:p>
            <a:pPr>
              <a:spcBef>
                <a:spcPts val="600"/>
              </a:spcBef>
              <a:spcAft>
                <a:spcPts val="600"/>
              </a:spcAft>
            </a:pPr>
            <a:r>
              <a:rPr lang="is-IS" sz="3400" dirty="0">
                <a:latin typeface="+mj-lt"/>
              </a:rPr>
              <a:t>2014</a:t>
            </a:r>
          </a:p>
          <a:p>
            <a:pPr lvl="1">
              <a:spcBef>
                <a:spcPts val="600"/>
              </a:spcBef>
              <a:spcAft>
                <a:spcPts val="600"/>
              </a:spcAft>
              <a:buFont typeface="Wingdings" panose="05000000000000000000" pitchFamily="2" charset="2"/>
              <a:buChar char="Ø"/>
            </a:pPr>
            <a:r>
              <a:rPr lang="is-IS" sz="2600" dirty="0">
                <a:latin typeface="+mj-lt"/>
              </a:rPr>
              <a:t>Hafðir með í ráðum varðandi ýmis atriði við gerð tillögu að vöktunaráætlun</a:t>
            </a:r>
          </a:p>
          <a:p>
            <a:pPr>
              <a:spcBef>
                <a:spcPts val="600"/>
              </a:spcBef>
              <a:spcAft>
                <a:spcPts val="600"/>
              </a:spcAft>
            </a:pPr>
            <a:r>
              <a:rPr lang="is-IS" sz="3000" dirty="0">
                <a:latin typeface="+mj-lt"/>
              </a:rPr>
              <a:t>2015-2018</a:t>
            </a:r>
          </a:p>
          <a:p>
            <a:pPr lvl="1">
              <a:spcBef>
                <a:spcPts val="600"/>
              </a:spcBef>
              <a:spcAft>
                <a:spcPts val="600"/>
              </a:spcAft>
              <a:buFont typeface="Wingdings" panose="05000000000000000000" pitchFamily="2" charset="2"/>
              <a:buChar char="Ø"/>
            </a:pPr>
            <a:r>
              <a:rPr lang="is-IS" sz="2600" dirty="0">
                <a:latin typeface="+mj-lt"/>
              </a:rPr>
              <a:t>Ekki starfandi</a:t>
            </a:r>
          </a:p>
          <a:p>
            <a:pPr>
              <a:spcBef>
                <a:spcPts val="600"/>
              </a:spcBef>
              <a:spcAft>
                <a:spcPts val="600"/>
              </a:spcAft>
            </a:pPr>
            <a:r>
              <a:rPr lang="is-IS" sz="3000" dirty="0">
                <a:latin typeface="+mj-lt"/>
              </a:rPr>
              <a:t>2019 – </a:t>
            </a:r>
          </a:p>
          <a:p>
            <a:pPr lvl="1">
              <a:spcBef>
                <a:spcPts val="600"/>
              </a:spcBef>
              <a:spcAft>
                <a:spcPts val="600"/>
              </a:spcAft>
              <a:buFont typeface="Wingdings" panose="05000000000000000000" pitchFamily="2" charset="2"/>
              <a:buChar char="Ø"/>
            </a:pPr>
            <a:r>
              <a:rPr lang="is-IS" sz="2600" dirty="0">
                <a:latin typeface="+mj-lt"/>
              </a:rPr>
              <a:t>Hefur aftur störf</a:t>
            </a:r>
          </a:p>
          <a:p>
            <a:endParaRPr lang="is-I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13FAEA4-A69B-42A3-8D8C-8E15A645E77E}"/>
              </a:ext>
            </a:extLst>
          </p:cNvPr>
          <p:cNvSpPr>
            <a:spLocks noChangeArrowheads="1"/>
          </p:cNvSpPr>
          <p:nvPr/>
        </p:nvSpPr>
        <p:spPr bwMode="auto">
          <a:xfrm>
            <a:off x="248652" y="2042079"/>
            <a:ext cx="11694695" cy="42857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dirty="0">
                <a:solidFill>
                  <a:srgbClr val="242424"/>
                </a:solidFill>
                <a:latin typeface="+mj-lt"/>
              </a:rPr>
              <a:t>6</a:t>
            </a:r>
            <a:r>
              <a:rPr kumimoji="0" lang="is-IS" altLang="is-IS" sz="1600" b="0" i="0" u="none" strike="noStrike" cap="none" normalizeH="0" baseline="0" dirty="0">
                <a:ln>
                  <a:noFill/>
                </a:ln>
                <a:solidFill>
                  <a:srgbClr val="242424"/>
                </a:solidFill>
                <a:effectLst/>
                <a:latin typeface="+mj-lt"/>
              </a:rPr>
              <a:t>. gr.</a:t>
            </a:r>
            <a:endParaRPr kumimoji="0" lang="is-IS" altLang="is-IS" sz="1600" b="0" i="1" u="none" strike="noStrike" cap="none" normalizeH="0" baseline="0" dirty="0">
              <a:ln>
                <a:noFill/>
              </a:ln>
              <a:solidFill>
                <a:srgbClr val="242424"/>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i="1" dirty="0">
                <a:solidFill>
                  <a:srgbClr val="242424"/>
                </a:solidFill>
                <a:latin typeface="+mj-lt"/>
              </a:rPr>
              <a:t>Ráðgefandi aðilar</a:t>
            </a:r>
            <a:endParaRPr kumimoji="0" lang="is-IS" altLang="is-IS" sz="1600" b="0" i="1" u="none" strike="noStrike" cap="none" normalizeH="0" baseline="0" dirty="0">
              <a:ln>
                <a:noFill/>
              </a:ln>
              <a:solidFill>
                <a:srgbClr val="242424"/>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s-IS" altLang="is-IS" sz="1600" b="0" i="1" u="none" strike="noStrike" cap="none" normalizeH="0" baseline="0" dirty="0">
              <a:ln>
                <a:noFill/>
              </a:ln>
              <a:solidFill>
                <a:srgbClr val="242424"/>
              </a:solidFill>
              <a:effectLst/>
              <a:latin typeface="+mj-lt"/>
            </a:endParaRPr>
          </a:p>
          <a:p>
            <a:pPr algn="just"/>
            <a:r>
              <a:rPr lang="is-IS" sz="1400" dirty="0">
                <a:latin typeface="+mj-lt"/>
              </a:rPr>
              <a:t>Fagstofnanir sem fara með málaflokka er varða nýtingu og vernd á haf- og strandsvæðum skulu vera svæðisráðum og Skipulagsstofnun til ráðgjafar um atriði sem undir lög þessi heyra. Hið sama á við um </a:t>
            </a:r>
            <a:r>
              <a:rPr lang="is-IS" sz="1400" dirty="0">
                <a:solidFill>
                  <a:srgbClr val="FF0000"/>
                </a:solidFill>
                <a:latin typeface="+mj-lt"/>
              </a:rPr>
              <a:t>vatnasvæðisnefndir</a:t>
            </a:r>
            <a:r>
              <a:rPr lang="is-IS" sz="1400" dirty="0">
                <a:latin typeface="+mj-lt"/>
              </a:rPr>
              <a:t> samkvæmt lögum um stjórn vatnamála. Þessum aðilum ber að leggja fram nauðsynleg gögn vegna vinnu við gerð stefnu um skipulag haf- og strandsvæða og strandsvæðisskipulags samkvæmt lögum þessum og upplýsingar um hvaða gögn liggja fyrir. Þær fagstofnanir sem um er að ræða eru m.a. Ferðamálastofa, Fiskistofa, Hafrannsóknastofnun, [Landgræðslan], </a:t>
            </a:r>
            <a:r>
              <a:rPr lang="is-IS" sz="1400" baseline="30000" dirty="0">
                <a:latin typeface="+mj-lt"/>
              </a:rPr>
              <a:t>1)</a:t>
            </a:r>
            <a:r>
              <a:rPr lang="is-IS" sz="1400" dirty="0">
                <a:latin typeface="+mj-lt"/>
              </a:rPr>
              <a:t> Landhelgisgæslan, Landmælingar Íslands, Mannvirkjastofnun, Matvælastofnun, Minjastofnun Íslands, Náttúrufræðistofnun Íslands, Orkustofnun, Samgöngustofa, Umhverfisstofnun, Veðurstofan og Vegagerðin.</a:t>
            </a:r>
          </a:p>
          <a:p>
            <a:pPr lvl="0" algn="ctr"/>
            <a:r>
              <a:rPr lang="is-IS" altLang="is-IS" sz="1600" dirty="0">
                <a:solidFill>
                  <a:srgbClr val="242424"/>
                </a:solidFill>
                <a:latin typeface="+mj-lt"/>
              </a:rPr>
              <a:t>11. gr.</a:t>
            </a:r>
            <a:endParaRPr lang="is-IS" altLang="is-IS" sz="1600" i="1" dirty="0">
              <a:solidFill>
                <a:srgbClr val="242424"/>
              </a:solidFill>
              <a:latin typeface="+mj-lt"/>
            </a:endParaRPr>
          </a:p>
          <a:p>
            <a:pPr lvl="0" algn="ctr"/>
            <a:r>
              <a:rPr lang="is-IS" altLang="is-IS" sz="1600" i="1" dirty="0">
                <a:solidFill>
                  <a:srgbClr val="242424"/>
                </a:solidFill>
                <a:latin typeface="+mj-lt"/>
              </a:rPr>
              <a:t>Gerð standsvæðisskipulags, kynning og samráð</a:t>
            </a:r>
            <a:endParaRPr lang="is-IS" sz="1600" dirty="0">
              <a:latin typeface="+mj-lt"/>
            </a:endParaRPr>
          </a:p>
          <a:p>
            <a:pPr algn="just"/>
            <a:endParaRPr lang="is-IS" sz="1400" dirty="0">
              <a:latin typeface="+mj-lt"/>
            </a:endParaRPr>
          </a:p>
          <a:p>
            <a:pPr algn="just"/>
            <a:r>
              <a:rPr lang="is-IS" sz="1400" dirty="0">
                <a:latin typeface="+mj-lt"/>
              </a:rPr>
              <a:t>Þegar vinna við gerð strandsvæðisskipulags hefst skal svæðisráð taka saman lýsingu á skipulagsverkefninu þar sem fram kemur hvaða áherslur svæðisráð hafi við gerð skipulagsins, upplýsingar um forsendur og fyrirliggjandi stefnu og fyrirhugað skipulagsferli, svo sem um kynningu og samráð við skipulagsgerðina gagnvart stjórnvöldum, almenningi og öðrum hagsmunaaðilum og hvernig staðið verður að umhverfismati áætlana. Svæðisráð skal bera drög að lýsingu undir fagstofnanir og viðkomandi </a:t>
            </a:r>
            <a:r>
              <a:rPr lang="is-IS" sz="1400" dirty="0">
                <a:solidFill>
                  <a:srgbClr val="FF0000"/>
                </a:solidFill>
                <a:latin typeface="+mj-lt"/>
              </a:rPr>
              <a:t>vatnasvæðisnefndir</a:t>
            </a:r>
            <a:r>
              <a:rPr lang="is-IS" sz="1400" dirty="0">
                <a:latin typeface="+mj-lt"/>
              </a:rPr>
              <a:t>, sbr. 6. gr. Þegar samkomulag liggur fyrir í svæðisráði um lýsingu á gerð strandsvæðisskipulagsins skal hún kynnt opinberlega og skal svæðisráðið leita eftir sjónarmiðum hagsmunaaðila og einstakra sveitarfélaga um efni hennar.</a:t>
            </a:r>
          </a:p>
          <a:p>
            <a:pPr algn="just"/>
            <a:endParaRPr lang="is-IS" sz="1400" dirty="0">
              <a:latin typeface="+mj-lt"/>
            </a:endParaRPr>
          </a:p>
          <a:p>
            <a:pPr algn="just"/>
            <a:endParaRPr kumimoji="0" lang="is-IS" altLang="is-IS" sz="1050" b="0" i="1" u="none" strike="noStrike" cap="none" normalizeH="0" baseline="0" dirty="0">
              <a:ln>
                <a:noFill/>
              </a:ln>
              <a:solidFill>
                <a:srgbClr val="242424"/>
              </a:solidFill>
              <a:effectLst/>
              <a:latin typeface="+mj-lt"/>
            </a:endParaRPr>
          </a:p>
        </p:txBody>
      </p:sp>
      <p:sp>
        <p:nvSpPr>
          <p:cNvPr id="7" name="TextBox 6">
            <a:extLst>
              <a:ext uri="{FF2B5EF4-FFF2-40B4-BE49-F238E27FC236}">
                <a16:creationId xmlns:a16="http://schemas.microsoft.com/office/drawing/2014/main" id="{E9EB6015-F1A0-4610-9E43-6512800B4485}"/>
              </a:ext>
            </a:extLst>
          </p:cNvPr>
          <p:cNvSpPr txBox="1"/>
          <p:nvPr/>
        </p:nvSpPr>
        <p:spPr>
          <a:xfrm>
            <a:off x="2678508" y="1076370"/>
            <a:ext cx="7470810" cy="400110"/>
          </a:xfrm>
          <a:prstGeom prst="rect">
            <a:avLst/>
          </a:prstGeom>
          <a:noFill/>
        </p:spPr>
        <p:txBody>
          <a:bodyPr wrap="square" rtlCol="0">
            <a:spAutoFit/>
          </a:bodyPr>
          <a:lstStyle/>
          <a:p>
            <a:r>
              <a:rPr lang="is-IS" sz="2000" dirty="0">
                <a:latin typeface="+mj-lt"/>
              </a:rPr>
              <a:t>Lög 88/2018 um skipulag haf- og strandsvæða (reglugerð væntanleg)</a:t>
            </a:r>
          </a:p>
        </p:txBody>
      </p:sp>
      <p:sp>
        <p:nvSpPr>
          <p:cNvPr id="5" name="TextBox 4">
            <a:extLst>
              <a:ext uri="{FF2B5EF4-FFF2-40B4-BE49-F238E27FC236}">
                <a16:creationId xmlns:a16="http://schemas.microsoft.com/office/drawing/2014/main" id="{1721681A-613D-4508-B7FC-507D380DF1D9}"/>
              </a:ext>
            </a:extLst>
          </p:cNvPr>
          <p:cNvSpPr txBox="1"/>
          <p:nvPr/>
        </p:nvSpPr>
        <p:spPr>
          <a:xfrm>
            <a:off x="3837272" y="412927"/>
            <a:ext cx="5900287" cy="584775"/>
          </a:xfrm>
          <a:prstGeom prst="rect">
            <a:avLst/>
          </a:prstGeom>
          <a:noFill/>
        </p:spPr>
        <p:txBody>
          <a:bodyPr wrap="square" rtlCol="0">
            <a:spAutoFit/>
          </a:bodyPr>
          <a:lstStyle/>
          <a:p>
            <a:r>
              <a:rPr lang="is-IS" sz="3200">
                <a:latin typeface="+mj-lt"/>
              </a:rPr>
              <a:t>Hlutverk vatnasvæðanefnda</a:t>
            </a:r>
          </a:p>
        </p:txBody>
      </p:sp>
      <p:sp>
        <p:nvSpPr>
          <p:cNvPr id="8" name="TextBox 7">
            <a:extLst>
              <a:ext uri="{FF2B5EF4-FFF2-40B4-BE49-F238E27FC236}">
                <a16:creationId xmlns:a16="http://schemas.microsoft.com/office/drawing/2014/main" id="{A75BB615-4870-4BE9-87C2-4F3748258536}"/>
              </a:ext>
            </a:extLst>
          </p:cNvPr>
          <p:cNvSpPr txBox="1"/>
          <p:nvPr/>
        </p:nvSpPr>
        <p:spPr>
          <a:xfrm>
            <a:off x="842210" y="1660480"/>
            <a:ext cx="11349790" cy="584775"/>
          </a:xfrm>
          <a:prstGeom prst="rect">
            <a:avLst/>
          </a:prstGeom>
          <a:noFill/>
        </p:spPr>
        <p:txBody>
          <a:bodyPr wrap="square" rtlCol="0">
            <a:spAutoFit/>
          </a:bodyPr>
          <a:lstStyle/>
          <a:p>
            <a:r>
              <a:rPr lang="is-IS" sz="1600" i="1" dirty="0">
                <a:latin typeface="+mj-lt"/>
              </a:rPr>
              <a:t>Svæðisráð, sem bera ábyrgð á gerð strandsvæðisskipulags, eiga að bera drög að lýsingu fyrir gerð strandsvæðisskipulags undir ráðgefandi aðila (fagstofnanir og vatnasvæðisnefndir) </a:t>
            </a:r>
          </a:p>
        </p:txBody>
      </p:sp>
      <p:sp>
        <p:nvSpPr>
          <p:cNvPr id="9" name="TextBox 8">
            <a:extLst>
              <a:ext uri="{FF2B5EF4-FFF2-40B4-BE49-F238E27FC236}">
                <a16:creationId xmlns:a16="http://schemas.microsoft.com/office/drawing/2014/main" id="{E51B4EF9-1F46-4F88-B460-F12938287CA2}"/>
              </a:ext>
            </a:extLst>
          </p:cNvPr>
          <p:cNvSpPr txBox="1"/>
          <p:nvPr/>
        </p:nvSpPr>
        <p:spPr>
          <a:xfrm>
            <a:off x="1735493" y="6035480"/>
            <a:ext cx="8871420" cy="584775"/>
          </a:xfrm>
          <a:prstGeom prst="rect">
            <a:avLst/>
          </a:prstGeom>
          <a:noFill/>
        </p:spPr>
        <p:txBody>
          <a:bodyPr wrap="square" rtlCol="0">
            <a:spAutoFit/>
          </a:bodyPr>
          <a:lstStyle/>
          <a:p>
            <a:pPr algn="ctr"/>
            <a:r>
              <a:rPr lang="is-IS" sz="1600" i="1" dirty="0">
                <a:solidFill>
                  <a:schemeClr val="accent5">
                    <a:lumMod val="75000"/>
                  </a:schemeClr>
                </a:solidFill>
                <a:latin typeface="+mj-lt"/>
              </a:rPr>
              <a:t>Drög að lýsingu fyrir gerð strandsvæðisskipulags verður send Vatnasvæðanefndum undir lok nóvembermánaðar og munu gefast 2 vikur til að bregðast við. </a:t>
            </a:r>
          </a:p>
        </p:txBody>
      </p:sp>
    </p:spTree>
    <p:extLst>
      <p:ext uri="{BB962C8B-B14F-4D97-AF65-F5344CB8AC3E}">
        <p14:creationId xmlns:p14="http://schemas.microsoft.com/office/powerpoint/2010/main" val="2747906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group of people on a rock&#10;&#10;Description automatically generated">
            <a:extLst>
              <a:ext uri="{FF2B5EF4-FFF2-40B4-BE49-F238E27FC236}">
                <a16:creationId xmlns:a16="http://schemas.microsoft.com/office/drawing/2014/main" id="{0C323B7C-DC6E-4EC3-8314-9E5DD6D550F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2" b="23583"/>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017FE135-CE37-4296-A10C-2E404E094740}"/>
              </a:ext>
            </a:extLst>
          </p:cNvPr>
          <p:cNvSpPr txBox="1">
            <a:spLocks/>
          </p:cNvSpPr>
          <p:nvPr/>
        </p:nvSpPr>
        <p:spPr>
          <a:xfrm>
            <a:off x="612349" y="0"/>
            <a:ext cx="5184889" cy="722927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buFont typeface="Arial" panose="020B0604020202020204" pitchFamily="34" charset="0"/>
              <a:buChar char="•"/>
            </a:pPr>
            <a:r>
              <a:rPr lang="en-US" sz="3200" kern="1200" dirty="0" err="1">
                <a:solidFill>
                  <a:srgbClr val="000000"/>
                </a:solidFill>
                <a:latin typeface="+mj-lt"/>
                <a:ea typeface="+mn-ea"/>
                <a:cs typeface="+mn-cs"/>
              </a:rPr>
              <a:t>Vinnan</a:t>
            </a:r>
            <a:r>
              <a:rPr lang="en-US" sz="3200" kern="1200" dirty="0">
                <a:solidFill>
                  <a:srgbClr val="000000"/>
                </a:solidFill>
                <a:latin typeface="+mj-lt"/>
                <a:ea typeface="+mn-ea"/>
                <a:cs typeface="+mn-cs"/>
              </a:rPr>
              <a:t> við </a:t>
            </a:r>
            <a:r>
              <a:rPr lang="en-US" sz="3200" kern="1200" dirty="0" err="1">
                <a:solidFill>
                  <a:srgbClr val="000000"/>
                </a:solidFill>
                <a:latin typeface="+mj-lt"/>
                <a:ea typeface="+mn-ea"/>
                <a:cs typeface="+mn-cs"/>
              </a:rPr>
              <a:t>framkvæmd</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laga</a:t>
            </a:r>
            <a:r>
              <a:rPr lang="en-US" sz="3200" kern="1200" dirty="0">
                <a:solidFill>
                  <a:srgbClr val="000000"/>
                </a:solidFill>
                <a:latin typeface="+mj-lt"/>
                <a:ea typeface="+mn-ea"/>
                <a:cs typeface="+mn-cs"/>
              </a:rPr>
              <a:t> um </a:t>
            </a:r>
            <a:r>
              <a:rPr lang="en-US" sz="3200" kern="1200" dirty="0" err="1">
                <a:solidFill>
                  <a:srgbClr val="000000"/>
                </a:solidFill>
                <a:latin typeface="+mj-lt"/>
                <a:ea typeface="+mn-ea"/>
                <a:cs typeface="+mn-cs"/>
              </a:rPr>
              <a:t>stjórn</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vatnamála</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felur</a:t>
            </a:r>
            <a:r>
              <a:rPr lang="en-US" sz="3200" kern="1200" dirty="0">
                <a:solidFill>
                  <a:srgbClr val="000000"/>
                </a:solidFill>
                <a:latin typeface="+mj-lt"/>
                <a:ea typeface="+mn-ea"/>
                <a:cs typeface="+mn-cs"/>
              </a:rPr>
              <a:t> í </a:t>
            </a:r>
            <a:r>
              <a:rPr lang="en-US" sz="3200" kern="1200" dirty="0" err="1">
                <a:solidFill>
                  <a:srgbClr val="000000"/>
                </a:solidFill>
                <a:latin typeface="+mj-lt"/>
                <a:ea typeface="+mn-ea"/>
                <a:cs typeface="+mn-cs"/>
              </a:rPr>
              <a:t>sér</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m.a.</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að</a:t>
            </a:r>
            <a:r>
              <a:rPr lang="en-US" sz="3200" kern="1200" dirty="0">
                <a:solidFill>
                  <a:srgbClr val="000000"/>
                </a:solidFill>
                <a:latin typeface="+mj-lt"/>
                <a:ea typeface="+mn-ea"/>
                <a:cs typeface="+mn-cs"/>
              </a:rPr>
              <a:t>:</a:t>
            </a:r>
          </a:p>
          <a:p>
            <a:pPr marL="457200" indent="-342900">
              <a:buFont typeface="Wingdings" panose="05000000000000000000" pitchFamily="2" charset="2"/>
              <a:buChar char="Ø"/>
            </a:pPr>
            <a:r>
              <a:rPr lang="en-US" sz="2200" kern="1200" dirty="0" err="1">
                <a:solidFill>
                  <a:srgbClr val="000000"/>
                </a:solidFill>
                <a:latin typeface="+mj-lt"/>
                <a:ea typeface="+mn-ea"/>
                <a:cs typeface="+mn-cs"/>
              </a:rPr>
              <a:t>skipta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vatni</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upp</a:t>
            </a:r>
            <a:r>
              <a:rPr lang="en-US" sz="2200" kern="1200" dirty="0">
                <a:solidFill>
                  <a:srgbClr val="000000"/>
                </a:solidFill>
                <a:latin typeface="+mj-lt"/>
                <a:ea typeface="+mn-ea"/>
                <a:cs typeface="+mn-cs"/>
              </a:rPr>
              <a:t> í </a:t>
            </a:r>
            <a:r>
              <a:rPr lang="en-US" sz="2200" kern="1200" dirty="0" err="1">
                <a:solidFill>
                  <a:srgbClr val="000000"/>
                </a:solidFill>
                <a:latin typeface="+mj-lt"/>
                <a:ea typeface="+mn-ea"/>
                <a:cs typeface="+mn-cs"/>
              </a:rPr>
              <a:t>vatnshlot</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gerðir</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safna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tiltækum</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gögnum</a:t>
            </a:r>
            <a:r>
              <a:rPr lang="en-US" sz="2200" kern="1200" dirty="0">
                <a:solidFill>
                  <a:srgbClr val="000000"/>
                </a:solidFill>
                <a:latin typeface="+mj-lt"/>
                <a:ea typeface="+mn-ea"/>
                <a:cs typeface="+mn-cs"/>
              </a:rPr>
              <a:t> um </a:t>
            </a:r>
            <a:r>
              <a:rPr lang="en-US" sz="2200" kern="1200" dirty="0" err="1">
                <a:solidFill>
                  <a:srgbClr val="000000"/>
                </a:solidFill>
                <a:latin typeface="+mj-lt"/>
                <a:ea typeface="+mn-ea"/>
                <a:cs typeface="+mn-cs"/>
              </a:rPr>
              <a:t>vatn</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kortleggja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vernduð</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viðkvæm</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svæði</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greina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umhverfisvandamál</a:t>
            </a:r>
            <a:r>
              <a:rPr lang="en-US" sz="2200" kern="1200" dirty="0">
                <a:solidFill>
                  <a:srgbClr val="000000"/>
                </a:solidFill>
                <a:latin typeface="+mj-lt"/>
                <a:ea typeface="+mn-ea"/>
                <a:cs typeface="+mn-cs"/>
              </a:rPr>
              <a:t>/</a:t>
            </a:r>
            <a:r>
              <a:rPr lang="en-US" sz="2200" kern="1200" dirty="0" err="1">
                <a:solidFill>
                  <a:srgbClr val="000000"/>
                </a:solidFill>
                <a:latin typeface="+mj-lt"/>
                <a:ea typeface="+mn-ea"/>
                <a:cs typeface="+mn-cs"/>
              </a:rPr>
              <a:t>álag</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leggja</a:t>
            </a:r>
            <a:r>
              <a:rPr lang="en-US" sz="2200" kern="1200" dirty="0">
                <a:solidFill>
                  <a:srgbClr val="000000"/>
                </a:solidFill>
                <a:latin typeface="+mj-lt"/>
                <a:ea typeface="+mn-ea"/>
                <a:cs typeface="+mn-cs"/>
              </a:rPr>
              <a:t> mat á </a:t>
            </a:r>
            <a:r>
              <a:rPr lang="en-US" sz="2200" kern="1200" dirty="0" err="1">
                <a:solidFill>
                  <a:srgbClr val="000000"/>
                </a:solidFill>
                <a:latin typeface="+mj-lt"/>
                <a:ea typeface="+mn-ea"/>
                <a:cs typeface="+mn-cs"/>
              </a:rPr>
              <a:t>álag</a:t>
            </a:r>
            <a:r>
              <a:rPr lang="en-US" sz="2200" kern="1200" dirty="0">
                <a:solidFill>
                  <a:srgbClr val="000000"/>
                </a:solidFill>
                <a:latin typeface="+mj-lt"/>
                <a:ea typeface="+mn-ea"/>
                <a:cs typeface="+mn-cs"/>
              </a:rPr>
              <a:t> á </a:t>
            </a:r>
            <a:r>
              <a:rPr lang="en-US" sz="2200" kern="1200" dirty="0" err="1">
                <a:solidFill>
                  <a:srgbClr val="000000"/>
                </a:solidFill>
                <a:latin typeface="+mj-lt"/>
                <a:ea typeface="+mn-ea"/>
                <a:cs typeface="+mn-cs"/>
              </a:rPr>
              <a:t>vatn</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áhrif</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þess</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kortleggja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ástand</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vatns</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gæðaflokka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vistfræðilegt</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efnafræðilegt</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ástand</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þess</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setja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fram</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umhverfis</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gæða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markmið</a:t>
            </a:r>
            <a:r>
              <a:rPr lang="en-US" sz="2200" kern="1200" dirty="0">
                <a:solidFill>
                  <a:srgbClr val="000000"/>
                </a:solidFill>
                <a:latin typeface="+mj-lt"/>
                <a:ea typeface="+mn-ea"/>
                <a:cs typeface="+mn-cs"/>
              </a:rPr>
              <a:t> um </a:t>
            </a:r>
            <a:r>
              <a:rPr lang="en-US" sz="2200" kern="1200" dirty="0" err="1">
                <a:solidFill>
                  <a:srgbClr val="000000"/>
                </a:solidFill>
                <a:latin typeface="+mj-lt"/>
                <a:ea typeface="+mn-ea"/>
                <a:cs typeface="+mn-cs"/>
              </a:rPr>
              <a:t>að</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bæta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eða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viðhalda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ástandi</a:t>
            </a:r>
            <a:endParaRPr lang="en-US" sz="2200" kern="1200" dirty="0">
              <a:solidFill>
                <a:srgbClr val="000000"/>
              </a:solidFill>
              <a:latin typeface="+mj-lt"/>
              <a:ea typeface="+mn-ea"/>
              <a:cs typeface="+mn-cs"/>
            </a:endParaRPr>
          </a:p>
        </p:txBody>
      </p:sp>
    </p:spTree>
    <p:extLst>
      <p:ext uri="{BB962C8B-B14F-4D97-AF65-F5344CB8AC3E}">
        <p14:creationId xmlns:p14="http://schemas.microsoft.com/office/powerpoint/2010/main" val="337762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CDC1-F319-4D1F-BCDE-56D85EA7810F}"/>
              </a:ext>
            </a:extLst>
          </p:cNvPr>
          <p:cNvSpPr>
            <a:spLocks noGrp="1"/>
          </p:cNvSpPr>
          <p:nvPr>
            <p:ph type="title"/>
          </p:nvPr>
        </p:nvSpPr>
        <p:spPr>
          <a:xfrm>
            <a:off x="535321" y="531646"/>
            <a:ext cx="10515600" cy="1325563"/>
          </a:xfrm>
          <a:prstGeom prst="rect">
            <a:avLst/>
          </a:prstGeom>
        </p:spPr>
        <p:txBody>
          <a:bodyPr>
            <a:normAutofit/>
          </a:bodyPr>
          <a:lstStyle/>
          <a:p>
            <a:r>
              <a:rPr lang="is-IS"/>
              <a:t>Vatnaáætlun </a:t>
            </a:r>
          </a:p>
        </p:txBody>
      </p:sp>
      <p:sp>
        <p:nvSpPr>
          <p:cNvPr id="4" name="Rectangle 3">
            <a:extLst>
              <a:ext uri="{FF2B5EF4-FFF2-40B4-BE49-F238E27FC236}">
                <a16:creationId xmlns:a16="http://schemas.microsoft.com/office/drawing/2014/main" id="{633B394B-FBF5-4C9C-9465-8B329A451D2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spcBef>
                <a:spcPts val="0"/>
              </a:spcBef>
              <a:spcAft>
                <a:spcPts val="600"/>
              </a:spcAft>
              <a:buClrTx/>
              <a:buSzTx/>
              <a:buFontTx/>
              <a:buNone/>
              <a:tabLst/>
              <a:defRPr/>
            </a:pPr>
            <a:r>
              <a:rPr kumimoji="0" lang="is-IS"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is-I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686C3BE-9C2C-46B1-B1DD-1E9E3767C5E2}"/>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spcBef>
                <a:spcPts val="0"/>
              </a:spcBef>
              <a:spcAft>
                <a:spcPts val="600"/>
              </a:spcAft>
              <a:buClrTx/>
              <a:buSzTx/>
              <a:buFontTx/>
              <a:buNone/>
              <a:tabLst/>
              <a:defRPr/>
            </a:pPr>
            <a:r>
              <a:rPr kumimoji="0" lang="is-IS"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is-I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04F748B-7B9F-487A-9CD3-EE086B104FB8}"/>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pic>
        <p:nvPicPr>
          <p:cNvPr id="8" name="Picture 7">
            <a:extLst>
              <a:ext uri="{FF2B5EF4-FFF2-40B4-BE49-F238E27FC236}">
                <a16:creationId xmlns:a16="http://schemas.microsoft.com/office/drawing/2014/main" id="{9899716A-7EC2-440D-8E47-EF12DCC617BE}"/>
              </a:ext>
            </a:extLst>
          </p:cNvPr>
          <p:cNvPicPr>
            <a:picLocks noChangeAspect="1"/>
          </p:cNvPicPr>
          <p:nvPr/>
        </p:nvPicPr>
        <p:blipFill>
          <a:blip r:embed="rId2"/>
          <a:stretch>
            <a:fillRect/>
          </a:stretch>
        </p:blipFill>
        <p:spPr>
          <a:xfrm>
            <a:off x="6937181" y="1194427"/>
            <a:ext cx="5062314" cy="4752557"/>
          </a:xfrm>
          <a:prstGeom prst="rect">
            <a:avLst/>
          </a:prstGeom>
        </p:spPr>
      </p:pic>
      <p:sp>
        <p:nvSpPr>
          <p:cNvPr id="7" name="Content Placeholder 6">
            <a:extLst>
              <a:ext uri="{FF2B5EF4-FFF2-40B4-BE49-F238E27FC236}">
                <a16:creationId xmlns:a16="http://schemas.microsoft.com/office/drawing/2014/main" id="{664DB850-BD7D-4B0C-9489-6D8475B52BFE}"/>
              </a:ext>
            </a:extLst>
          </p:cNvPr>
          <p:cNvSpPr>
            <a:spLocks noGrp="1"/>
          </p:cNvSpPr>
          <p:nvPr>
            <p:ph idx="1"/>
          </p:nvPr>
        </p:nvSpPr>
        <p:spPr>
          <a:xfrm>
            <a:off x="535321" y="1696948"/>
            <a:ext cx="6491121" cy="4694392"/>
          </a:xfrm>
        </p:spPr>
        <p:txBody>
          <a:bodyPr vert="horz" lIns="91440" tIns="45720" rIns="91440" bIns="45720" rtlCol="0">
            <a:noAutofit/>
          </a:bodyPr>
          <a:lstStyle/>
          <a:p>
            <a:r>
              <a:rPr lang="is-IS" sz="1600" dirty="0">
                <a:latin typeface="+mj-lt"/>
                <a:cs typeface="Times New Roman" panose="02020603050405020304" pitchFamily="18" charset="0"/>
              </a:rPr>
              <a:t>Umhverfisstofnun vinnur tillögu að vatnaáætlun, aðgerðaáætlun og vöktunaráætlun í samráði við ýmsa aðila t.d. ráðgjafanefndir.  </a:t>
            </a:r>
          </a:p>
          <a:p>
            <a:r>
              <a:rPr lang="is-IS" sz="1600" dirty="0">
                <a:latin typeface="+mj-lt"/>
                <a:cs typeface="Times New Roman" panose="02020603050405020304" pitchFamily="18" charset="0"/>
              </a:rPr>
              <a:t>Opinberar áætlanir á vegum stjórnvalda, svo sem vegna skipulagsmála, náttúruverndar, orkunýtingar og samgangna, skulu vera í samræmi við þá stefnumörkun um vatnsvernd sem fram kemur í vatnaáætlun. </a:t>
            </a:r>
          </a:p>
          <a:p>
            <a:r>
              <a:rPr lang="is-IS" sz="1600" dirty="0">
                <a:latin typeface="+mj-lt"/>
                <a:cs typeface="Times New Roman" panose="02020603050405020304" pitchFamily="18" charset="0"/>
              </a:rPr>
              <a:t> Við endurskoðun eða breytingu skipulagsáætlunar sveitarfélags skal, þegar við á, samræma skipulagsáætlunina vatnaáætlun innan sex ára frá staðfestingu vatnaáætlunar.</a:t>
            </a:r>
            <a:br>
              <a:rPr lang="is-IS" sz="1600" dirty="0">
                <a:latin typeface="+mj-lt"/>
                <a:cs typeface="Times New Roman" panose="02020603050405020304" pitchFamily="18" charset="0"/>
              </a:rPr>
            </a:br>
            <a:r>
              <a:rPr lang="is-IS" sz="1600" dirty="0">
                <a:latin typeface="+mj-lt"/>
                <a:cs typeface="Times New Roman" panose="02020603050405020304" pitchFamily="18" charset="0"/>
              </a:rPr>
              <a:t>     </a:t>
            </a:r>
          </a:p>
          <a:p>
            <a:r>
              <a:rPr lang="is-IS" sz="1600" dirty="0">
                <a:latin typeface="+mj-lt"/>
                <a:cs typeface="Times New Roman" panose="02020603050405020304" pitchFamily="18" charset="0"/>
              </a:rPr>
              <a:t>Við afgreiðslu umsóknar um leyfi til nýtingar vatns og við aðra leyfisveitingu til framkvæmda á grundvelli vatnalaga, laga um rannsóknir og nýtingu á auðlindum í jörðu og um leyfi á grundvelli skipulagslaga og laga um mannvirki skal leyfisveitandi tryggja að leyfið sé í samræmi við þá stefnumörkun um vatnsvernd sem fram kemur í vatnaáætlun.</a:t>
            </a:r>
            <a:br>
              <a:rPr lang="is-IS" sz="1600" dirty="0">
                <a:latin typeface="+mj-lt"/>
                <a:cs typeface="Times New Roman" panose="02020603050405020304" pitchFamily="18" charset="0"/>
              </a:rPr>
            </a:br>
            <a:r>
              <a:rPr lang="is-IS" sz="1600" dirty="0">
                <a:latin typeface="+mj-lt"/>
                <a:cs typeface="Times New Roman" panose="02020603050405020304" pitchFamily="18" charset="0"/>
              </a:rPr>
              <a:t>  </a:t>
            </a:r>
          </a:p>
          <a:p>
            <a:r>
              <a:rPr lang="is-IS" sz="1600" dirty="0">
                <a:latin typeface="+mj-lt"/>
                <a:cs typeface="Times New Roman" panose="02020603050405020304" pitchFamily="18" charset="0"/>
              </a:rPr>
              <a:t>Ef niðurstöður vöktunar eða önnur gögn sýna fram á að umhverfismarkmið í vatnaáætlun nást ekki skal, ef unnt er, gera ráðstafanir til að bæta ástand vatnshlots. Viðkomandi leyfisveitandi skal þá endurskoða útgefið leyfi, þegar við á, í því skyni að umhverfismarkmiðum verði náð.</a:t>
            </a:r>
          </a:p>
        </p:txBody>
      </p:sp>
    </p:spTree>
    <p:extLst>
      <p:ext uri="{BB962C8B-B14F-4D97-AF65-F5344CB8AC3E}">
        <p14:creationId xmlns:p14="http://schemas.microsoft.com/office/powerpoint/2010/main" val="126080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BBAD-783D-42CC-905A-84A416189AB0}"/>
              </a:ext>
            </a:extLst>
          </p:cNvPr>
          <p:cNvSpPr>
            <a:spLocks noGrp="1"/>
          </p:cNvSpPr>
          <p:nvPr>
            <p:ph type="ctrTitle"/>
          </p:nvPr>
        </p:nvSpPr>
        <p:spPr>
          <a:xfrm>
            <a:off x="5492672" y="750478"/>
            <a:ext cx="4977976" cy="1454051"/>
          </a:xfrm>
        </p:spPr>
        <p:txBody>
          <a:bodyPr vert="horz" lIns="91440" tIns="45720" rIns="91440" bIns="45720" rtlCol="0" anchor="ctr">
            <a:normAutofit/>
          </a:bodyPr>
          <a:lstStyle/>
          <a:p>
            <a:r>
              <a:rPr lang="en-US" sz="4100" b="0" err="1">
                <a:solidFill>
                  <a:srgbClr val="000000"/>
                </a:solidFill>
                <a:latin typeface="+mj-lt"/>
                <a:ea typeface="+mj-ea"/>
                <a:cs typeface="+mj-cs"/>
              </a:rPr>
              <a:t>Næsti</a:t>
            </a:r>
            <a:r>
              <a:rPr lang="en-US" sz="4100" b="0">
                <a:solidFill>
                  <a:srgbClr val="000000"/>
                </a:solidFill>
                <a:latin typeface="+mj-lt"/>
                <a:ea typeface="+mj-ea"/>
                <a:cs typeface="+mj-cs"/>
              </a:rPr>
              <a:t> </a:t>
            </a:r>
            <a:r>
              <a:rPr lang="en-US" sz="4100" b="0" err="1">
                <a:solidFill>
                  <a:srgbClr val="000000"/>
                </a:solidFill>
                <a:latin typeface="+mj-lt"/>
                <a:ea typeface="+mj-ea"/>
                <a:cs typeface="+mj-cs"/>
              </a:rPr>
              <a:t>hringur</a:t>
            </a:r>
            <a:r>
              <a:rPr lang="en-US" sz="4100" b="0">
                <a:solidFill>
                  <a:srgbClr val="000000"/>
                </a:solidFill>
                <a:latin typeface="+mj-lt"/>
                <a:ea typeface="+mj-ea"/>
                <a:cs typeface="+mj-cs"/>
              </a:rPr>
              <a:t> – </a:t>
            </a:r>
            <a:r>
              <a:rPr lang="en-US" sz="4100" b="0" err="1">
                <a:solidFill>
                  <a:srgbClr val="000000"/>
                </a:solidFill>
                <a:latin typeface="+mj-lt"/>
                <a:ea typeface="+mj-ea"/>
                <a:cs typeface="+mj-cs"/>
              </a:rPr>
              <a:t>vinnum</a:t>
            </a:r>
            <a:r>
              <a:rPr lang="en-US" sz="4100" b="0">
                <a:solidFill>
                  <a:srgbClr val="000000"/>
                </a:solidFill>
                <a:latin typeface="+mj-lt"/>
                <a:ea typeface="+mj-ea"/>
                <a:cs typeface="+mj-cs"/>
              </a:rPr>
              <a:t> </a:t>
            </a:r>
            <a:r>
              <a:rPr lang="en-US" sz="4100" b="0" err="1">
                <a:solidFill>
                  <a:srgbClr val="000000"/>
                </a:solidFill>
                <a:latin typeface="+mj-lt"/>
                <a:ea typeface="+mj-ea"/>
                <a:cs typeface="+mj-cs"/>
              </a:rPr>
              <a:t>okkur</a:t>
            </a:r>
            <a:r>
              <a:rPr lang="en-US" sz="4100" b="0">
                <a:solidFill>
                  <a:srgbClr val="000000"/>
                </a:solidFill>
                <a:latin typeface="+mj-lt"/>
                <a:ea typeface="+mj-ea"/>
                <a:cs typeface="+mj-cs"/>
              </a:rPr>
              <a:t> í </a:t>
            </a:r>
            <a:r>
              <a:rPr lang="en-US" sz="4100" b="0" err="1">
                <a:solidFill>
                  <a:srgbClr val="000000"/>
                </a:solidFill>
                <a:latin typeface="+mj-lt"/>
                <a:ea typeface="+mj-ea"/>
                <a:cs typeface="+mj-cs"/>
              </a:rPr>
              <a:t>haginn</a:t>
            </a:r>
            <a:r>
              <a:rPr lang="en-US" sz="4100" b="0">
                <a:solidFill>
                  <a:srgbClr val="000000"/>
                </a:solidFill>
                <a:latin typeface="+mj-lt"/>
                <a:ea typeface="+mj-ea"/>
                <a:cs typeface="+mj-cs"/>
              </a:rPr>
              <a:t> </a:t>
            </a:r>
          </a:p>
        </p:txBody>
      </p:sp>
      <p:pic>
        <p:nvPicPr>
          <p:cNvPr id="1026" name="Picture 2" descr="A person standing on a rock&#10;&#10;Description automatically generated">
            <a:extLst>
              <a:ext uri="{FF2B5EF4-FFF2-40B4-BE49-F238E27FC236}">
                <a16:creationId xmlns:a16="http://schemas.microsoft.com/office/drawing/2014/main" id="{A950EE73-39AD-4D62-BA82-CB27D43BA68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7959" r="18743" b="-2"/>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83C8B27E-B7E1-496B-9BCA-36290D4B680A}"/>
              </a:ext>
            </a:extLst>
          </p:cNvPr>
          <p:cNvSpPr>
            <a:spLocks noGrp="1"/>
          </p:cNvSpPr>
          <p:nvPr>
            <p:ph type="subTitle" idx="1"/>
          </p:nvPr>
        </p:nvSpPr>
        <p:spPr>
          <a:xfrm>
            <a:off x="5533596" y="1477504"/>
            <a:ext cx="6043724" cy="5645191"/>
          </a:xfrm>
        </p:spPr>
        <p:txBody>
          <a:bodyPr vert="horz" lIns="91440" tIns="45720" rIns="91440" bIns="45720" rtlCol="0" anchor="ctr">
            <a:normAutofit/>
          </a:bodyPr>
          <a:lstStyle/>
          <a:p>
            <a:pPr marL="285750" indent="-285750">
              <a:buFont typeface="Arial" panose="020B0604020202020204" pitchFamily="34" charset="0"/>
              <a:buChar char="•"/>
            </a:pPr>
            <a:r>
              <a:rPr lang="en-US" sz="2400" noProof="1">
                <a:solidFill>
                  <a:srgbClr val="000000"/>
                </a:solidFill>
                <a:latin typeface="+mj-lt"/>
                <a:ea typeface="+mn-ea"/>
                <a:cs typeface="+mn-cs"/>
              </a:rPr>
              <a:t>Nokkur verkefni í gangi til að undirbúa okkur fyrir næsta hring: </a:t>
            </a:r>
          </a:p>
          <a:p>
            <a:pPr marL="742950" lvl="1" indent="-285750" algn="l">
              <a:buFont typeface="Wingdings" panose="05000000000000000000" pitchFamily="2" charset="2"/>
              <a:buChar char="Ø"/>
            </a:pPr>
            <a:r>
              <a:rPr lang="en-US" noProof="1">
                <a:solidFill>
                  <a:srgbClr val="000000"/>
                </a:solidFill>
                <a:latin typeface="+mj-lt"/>
                <a:ea typeface="+mn-ea"/>
                <a:cs typeface="+mn-cs"/>
              </a:rPr>
              <a:t>Grunnvatn; aðferðafræði varðandi magnstöðu kalds grunnvatns, álag vegna vatnstöku. </a:t>
            </a:r>
            <a:endParaRPr lang="en-US" noProof="1">
              <a:solidFill>
                <a:srgbClr val="000000"/>
              </a:solidFill>
              <a:latin typeface="+mj-lt"/>
            </a:endParaRPr>
          </a:p>
          <a:p>
            <a:pPr marL="742950" lvl="1" indent="-285750" algn="l">
              <a:buFont typeface="Wingdings" panose="05000000000000000000" pitchFamily="2" charset="2"/>
              <a:buChar char="Ø"/>
            </a:pPr>
            <a:r>
              <a:rPr lang="en-US" noProof="1">
                <a:solidFill>
                  <a:srgbClr val="000000"/>
                </a:solidFill>
                <a:latin typeface="+mj-lt"/>
                <a:ea typeface="+mn-ea"/>
                <a:cs typeface="+mn-cs"/>
              </a:rPr>
              <a:t>Dreifð mengun: álag af völdum landbúnaðar </a:t>
            </a:r>
            <a:endParaRPr lang="en-US" noProof="1">
              <a:solidFill>
                <a:srgbClr val="000000"/>
              </a:solidFill>
              <a:latin typeface="+mj-lt"/>
            </a:endParaRPr>
          </a:p>
          <a:p>
            <a:pPr marL="742950" lvl="1" indent="-285750" algn="l">
              <a:buFont typeface="Wingdings" panose="05000000000000000000" pitchFamily="2" charset="2"/>
              <a:buChar char="Ø"/>
            </a:pPr>
            <a:r>
              <a:rPr lang="en-US" noProof="1">
                <a:solidFill>
                  <a:srgbClr val="000000"/>
                </a:solidFill>
                <a:latin typeface="+mj-lt"/>
                <a:ea typeface="+mn-ea"/>
                <a:cs typeface="+mn-cs"/>
              </a:rPr>
              <a:t>Árósar og strandlón: gerðargreining og afmörkun vatnshlota.</a:t>
            </a:r>
          </a:p>
          <a:p>
            <a:pPr marL="742950" lvl="1" indent="-285750" algn="l">
              <a:buFont typeface="Wingdings" panose="05000000000000000000" pitchFamily="2" charset="2"/>
              <a:buChar char="Ø"/>
            </a:pPr>
            <a:r>
              <a:rPr lang="en-US" noProof="1">
                <a:solidFill>
                  <a:srgbClr val="000000"/>
                </a:solidFill>
                <a:latin typeface="+mj-lt"/>
                <a:ea typeface="+mn-ea"/>
                <a:cs typeface="+mn-cs"/>
              </a:rPr>
              <a:t>Kísilþörungagreiningar – líffræðilegur gæðaþáttur?</a:t>
            </a:r>
          </a:p>
          <a:p>
            <a:pPr marL="742950" lvl="1" indent="-285750" algn="l">
              <a:buFont typeface="Wingdings" panose="05000000000000000000" pitchFamily="2" charset="2"/>
              <a:buChar char="Ø"/>
            </a:pPr>
            <a:r>
              <a:rPr lang="en-US" noProof="1">
                <a:solidFill>
                  <a:srgbClr val="000000"/>
                </a:solidFill>
                <a:latin typeface="+mj-lt"/>
                <a:ea typeface="+mn-ea"/>
                <a:cs typeface="+mn-cs"/>
              </a:rPr>
              <a:t>Vatnsformfræðilegir gæðaþættir – hugsanlegir gæðaþættir til að fylgjast með vatnsformfræðilegu álagi  </a:t>
            </a:r>
            <a:r>
              <a:rPr lang="en-US" sz="800">
                <a:solidFill>
                  <a:srgbClr val="000000"/>
                </a:solidFill>
                <a:latin typeface="+mj-lt"/>
                <a:ea typeface="+mn-ea"/>
                <a:cs typeface="+mn-cs"/>
              </a:rPr>
              <a:t>	</a:t>
            </a:r>
          </a:p>
        </p:txBody>
      </p:sp>
      <p:pic>
        <p:nvPicPr>
          <p:cNvPr id="4" name="Picture 3" descr="A close up of a logo&#10;&#10;Description automatically generated">
            <a:extLst>
              <a:ext uri="{FF2B5EF4-FFF2-40B4-BE49-F238E27FC236}">
                <a16:creationId xmlns:a16="http://schemas.microsoft.com/office/drawing/2014/main" id="{3C07061D-4DBB-46B9-9CB2-48E4C0E7BC95}"/>
              </a:ext>
            </a:extLst>
          </p:cNvPr>
          <p:cNvPicPr>
            <a:picLocks noChangeAspect="1"/>
          </p:cNvPicPr>
          <p:nvPr/>
        </p:nvPicPr>
        <p:blipFill>
          <a:blip r:embed="rId3"/>
          <a:stretch>
            <a:fillRect/>
          </a:stretch>
        </p:blipFill>
        <p:spPr>
          <a:xfrm>
            <a:off x="408251" y="255993"/>
            <a:ext cx="1338146" cy="314014"/>
          </a:xfrm>
          <a:prstGeom prst="rect">
            <a:avLst/>
          </a:prstGeom>
        </p:spPr>
      </p:pic>
    </p:spTree>
    <p:extLst>
      <p:ext uri="{BB962C8B-B14F-4D97-AF65-F5344CB8AC3E}">
        <p14:creationId xmlns:p14="http://schemas.microsoft.com/office/powerpoint/2010/main" val="409750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189" y="1256626"/>
            <a:ext cx="11519836" cy="1776608"/>
          </a:xfrm>
        </p:spPr>
        <p:txBody>
          <a:bodyPr>
            <a:normAutofit/>
          </a:bodyPr>
          <a:lstStyle/>
          <a:p>
            <a:r>
              <a:rPr lang="is-IS" sz="2400"/>
              <a:t>Vatnshlot eru afmarkaðar stjórnsýslueiningar sem fá tiltekin raðnúmer innan stjórnar vatnamála. Til dæmis getur eitt stöðuvatn verið eitt vatnshlot, eða tiltekinn hluti straumvatns</a:t>
            </a:r>
            <a:endParaRPr lang="is-IS" sz="2400">
              <a:solidFill>
                <a:schemeClr val="accent2">
                  <a:lumMod val="75000"/>
                </a:schemeClr>
              </a:solidFill>
            </a:endParaRPr>
          </a:p>
        </p:txBody>
      </p:sp>
      <p:pic>
        <p:nvPicPr>
          <p:cNvPr id="40962" name="Picture 2"/>
          <p:cNvPicPr>
            <a:picLocks noGrp="1" noChangeAspect="1" noChangeArrowheads="1"/>
          </p:cNvPicPr>
          <p:nvPr>
            <p:ph sz="half" idx="4294967295"/>
          </p:nvPr>
        </p:nvPicPr>
        <p:blipFill>
          <a:blip r:embed="rId3" cstate="print"/>
          <a:stretch>
            <a:fillRect/>
          </a:stretch>
        </p:blipFill>
        <p:spPr bwMode="auto">
          <a:xfrm>
            <a:off x="466189" y="2699998"/>
            <a:ext cx="3015630" cy="3956188"/>
          </a:xfrm>
          <a:prstGeom prst="rect">
            <a:avLst/>
          </a:prstGeom>
          <a:noFill/>
          <a:ln w="9525">
            <a:noFill/>
            <a:miter lim="800000"/>
            <a:headEnd/>
            <a:tailEnd/>
          </a:ln>
        </p:spPr>
      </p:pic>
      <p:pic>
        <p:nvPicPr>
          <p:cNvPr id="19457" name="Picture 1"/>
          <p:cNvPicPr>
            <a:picLocks noChangeAspect="1" noChangeArrowheads="1"/>
          </p:cNvPicPr>
          <p:nvPr/>
        </p:nvPicPr>
        <p:blipFill>
          <a:blip r:embed="rId4" cstate="print"/>
          <a:srcRect/>
          <a:stretch>
            <a:fillRect/>
          </a:stretch>
        </p:blipFill>
        <p:spPr bwMode="auto">
          <a:xfrm>
            <a:off x="3427771" y="2831444"/>
            <a:ext cx="5164341" cy="3659040"/>
          </a:xfrm>
          <a:prstGeom prst="rect">
            <a:avLst/>
          </a:prstGeom>
          <a:noFill/>
          <a:ln w="9525">
            <a:noFill/>
            <a:miter lim="800000"/>
            <a:headEnd/>
            <a:tailEnd/>
          </a:ln>
        </p:spPr>
      </p:pic>
      <p:sp>
        <p:nvSpPr>
          <p:cNvPr id="3" name="TextBox 2">
            <a:extLst>
              <a:ext uri="{FF2B5EF4-FFF2-40B4-BE49-F238E27FC236}">
                <a16:creationId xmlns:a16="http://schemas.microsoft.com/office/drawing/2014/main" id="{D1CFA4CD-799C-4F51-A9C0-275B248BC93C}"/>
              </a:ext>
            </a:extLst>
          </p:cNvPr>
          <p:cNvSpPr txBox="1"/>
          <p:nvPr/>
        </p:nvSpPr>
        <p:spPr>
          <a:xfrm>
            <a:off x="413360" y="943701"/>
            <a:ext cx="5682640" cy="707886"/>
          </a:xfrm>
          <a:prstGeom prst="rect">
            <a:avLst/>
          </a:prstGeom>
          <a:noFill/>
        </p:spPr>
        <p:txBody>
          <a:bodyPr wrap="square" rtlCol="0">
            <a:spAutoFit/>
          </a:bodyPr>
          <a:lstStyle/>
          <a:p>
            <a:r>
              <a:rPr lang="is-IS" sz="4000">
                <a:latin typeface="+mj-lt"/>
                <a:ea typeface="Greta Text Pro Bold" panose="02000803000000020004" charset="0"/>
              </a:rPr>
              <a:t>Vatnshlot (e. water body)</a:t>
            </a:r>
          </a:p>
        </p:txBody>
      </p:sp>
      <p:graphicFrame>
        <p:nvGraphicFramePr>
          <p:cNvPr id="8" name="Table 7">
            <a:extLst>
              <a:ext uri="{FF2B5EF4-FFF2-40B4-BE49-F238E27FC236}">
                <a16:creationId xmlns:a16="http://schemas.microsoft.com/office/drawing/2014/main" id="{1FEFFDAF-2525-4E99-8F90-B0C4E8C175F2}"/>
              </a:ext>
            </a:extLst>
          </p:cNvPr>
          <p:cNvGraphicFramePr>
            <a:graphicFrameLocks noGrp="1"/>
          </p:cNvGraphicFramePr>
          <p:nvPr/>
        </p:nvGraphicFramePr>
        <p:xfrm>
          <a:off x="8859915" y="3181466"/>
          <a:ext cx="2918725" cy="3012048"/>
        </p:xfrm>
        <a:graphic>
          <a:graphicData uri="http://schemas.openxmlformats.org/drawingml/2006/table">
            <a:tbl>
              <a:tblPr firstRow="1" bandRow="1">
                <a:tableStyleId>{5C22544A-7EE6-4342-B048-85BDC9FD1C3A}</a:tableStyleId>
              </a:tblPr>
              <a:tblGrid>
                <a:gridCol w="1943163">
                  <a:extLst>
                    <a:ext uri="{9D8B030D-6E8A-4147-A177-3AD203B41FA5}">
                      <a16:colId xmlns:a16="http://schemas.microsoft.com/office/drawing/2014/main" val="20000"/>
                    </a:ext>
                  </a:extLst>
                </a:gridCol>
                <a:gridCol w="975562">
                  <a:extLst>
                    <a:ext uri="{9D8B030D-6E8A-4147-A177-3AD203B41FA5}">
                      <a16:colId xmlns:a16="http://schemas.microsoft.com/office/drawing/2014/main" val="20001"/>
                    </a:ext>
                  </a:extLst>
                </a:gridCol>
              </a:tblGrid>
              <a:tr h="370840">
                <a:tc>
                  <a:txBody>
                    <a:bodyPr/>
                    <a:lstStyle/>
                    <a:p>
                      <a:r>
                        <a:rPr lang="is-IS" sz="2000" err="1"/>
                        <a:t>Type</a:t>
                      </a:r>
                      <a:r>
                        <a:rPr lang="is-IS" sz="2000"/>
                        <a:t> of </a:t>
                      </a:r>
                      <a:r>
                        <a:rPr lang="is-IS" sz="2000" err="1"/>
                        <a:t>water</a:t>
                      </a:r>
                      <a:r>
                        <a:rPr lang="is-IS" sz="2000"/>
                        <a:t> </a:t>
                      </a:r>
                      <a:r>
                        <a:rPr lang="is-IS" sz="2000" err="1"/>
                        <a:t>body</a:t>
                      </a:r>
                      <a:endParaRPr lang="is-IS" sz="2000"/>
                    </a:p>
                  </a:txBody>
                  <a:tcPr/>
                </a:tc>
                <a:tc>
                  <a:txBody>
                    <a:bodyPr/>
                    <a:lstStyle/>
                    <a:p>
                      <a:r>
                        <a:rPr lang="is-IS" sz="2000"/>
                        <a:t>Fjöldi</a:t>
                      </a:r>
                    </a:p>
                  </a:txBody>
                  <a:tcPr/>
                </a:tc>
                <a:extLst>
                  <a:ext uri="{0D108BD9-81ED-4DB2-BD59-A6C34878D82A}">
                    <a16:rowId xmlns:a16="http://schemas.microsoft.com/office/drawing/2014/main" val="10000"/>
                  </a:ext>
                </a:extLst>
              </a:tr>
              <a:tr h="421248">
                <a:tc>
                  <a:txBody>
                    <a:bodyPr/>
                    <a:lstStyle/>
                    <a:p>
                      <a:r>
                        <a:rPr lang="is-IS" sz="2000"/>
                        <a:t>Strandsjávarhlot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72</a:t>
                      </a:r>
                    </a:p>
                  </a:txBody>
                  <a:tcPr/>
                </a:tc>
                <a:extLst>
                  <a:ext uri="{0D108BD9-81ED-4DB2-BD59-A6C34878D82A}">
                    <a16:rowId xmlns:a16="http://schemas.microsoft.com/office/drawing/2014/main" val="10001"/>
                  </a:ext>
                </a:extLst>
              </a:tr>
              <a:tr h="370840">
                <a:tc>
                  <a:txBody>
                    <a:bodyPr/>
                    <a:lstStyle/>
                    <a:p>
                      <a:r>
                        <a:rPr lang="is-IS" sz="2000"/>
                        <a:t>Straumvatnshlot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1.866</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Stöðuvatnshlot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389</a:t>
                      </a:r>
                    </a:p>
                  </a:txBody>
                  <a:tcPr/>
                </a:tc>
                <a:extLst>
                  <a:ext uri="{0D108BD9-81ED-4DB2-BD59-A6C34878D82A}">
                    <a16:rowId xmlns:a16="http://schemas.microsoft.com/office/drawing/2014/main" val="10003"/>
                  </a:ext>
                </a:extLst>
              </a:tr>
              <a:tr h="370840">
                <a:tc>
                  <a:txBody>
                    <a:bodyPr/>
                    <a:lstStyle/>
                    <a:p>
                      <a:r>
                        <a:rPr lang="is-IS" sz="2000"/>
                        <a:t>Árósa-/strandlónahlot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66</a:t>
                      </a:r>
                    </a:p>
                  </a:txBody>
                  <a:tcPr/>
                </a:tc>
                <a:extLst>
                  <a:ext uri="{0D108BD9-81ED-4DB2-BD59-A6C34878D82A}">
                    <a16:rowId xmlns:a16="http://schemas.microsoft.com/office/drawing/2014/main" val="10004"/>
                  </a:ext>
                </a:extLst>
              </a:tr>
              <a:tr h="370840">
                <a:tc>
                  <a:txBody>
                    <a:bodyPr/>
                    <a:lstStyle/>
                    <a:p>
                      <a:r>
                        <a:rPr lang="is-IS" sz="2000"/>
                        <a:t>Grunnvatnshlot</a:t>
                      </a:r>
                    </a:p>
                  </a:txBody>
                  <a:tcPr/>
                </a:tc>
                <a:tc>
                  <a:txBody>
                    <a:bodyPr/>
                    <a:lstStyle/>
                    <a:p>
                      <a:r>
                        <a:rPr lang="is-IS" sz="2000"/>
                        <a:t>317</a:t>
                      </a:r>
                    </a:p>
                  </a:txBody>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9596FD2E-6559-49DD-86D2-10404A9CA15C}"/>
              </a:ext>
            </a:extLst>
          </p:cNvPr>
          <p:cNvSpPr txBox="1"/>
          <p:nvPr/>
        </p:nvSpPr>
        <p:spPr>
          <a:xfrm>
            <a:off x="2167934" y="4622267"/>
            <a:ext cx="1207008" cy="369332"/>
          </a:xfrm>
          <a:prstGeom prst="rect">
            <a:avLst/>
          </a:prstGeom>
          <a:noFill/>
        </p:spPr>
        <p:txBody>
          <a:bodyPr wrap="square" rtlCol="0">
            <a:spAutoFit/>
          </a:bodyPr>
          <a:lstStyle/>
          <a:p>
            <a:r>
              <a:rPr lang="en-US" dirty="0">
                <a:solidFill>
                  <a:srgbClr val="FF0000"/>
                </a:solidFill>
              </a:rPr>
              <a:t>≥ 0,5 km</a:t>
            </a:r>
            <a:r>
              <a:rPr lang="en-US" baseline="30000" dirty="0">
                <a:solidFill>
                  <a:srgbClr val="FF0000"/>
                </a:solidFill>
              </a:rPr>
              <a:t>2</a:t>
            </a:r>
            <a:endParaRPr lang="is-IS" dirty="0">
              <a:solidFill>
                <a:srgbClr val="FF0000"/>
              </a:solidFill>
            </a:endParaRPr>
          </a:p>
        </p:txBody>
      </p:sp>
      <p:sp>
        <p:nvSpPr>
          <p:cNvPr id="5" name="TextBox 4">
            <a:extLst>
              <a:ext uri="{FF2B5EF4-FFF2-40B4-BE49-F238E27FC236}">
                <a16:creationId xmlns:a16="http://schemas.microsoft.com/office/drawing/2014/main" id="{CC2FDDF0-0A37-48BD-ADDE-1F05634A9F8A}"/>
              </a:ext>
            </a:extLst>
          </p:cNvPr>
          <p:cNvSpPr txBox="1"/>
          <p:nvPr/>
        </p:nvSpPr>
        <p:spPr>
          <a:xfrm>
            <a:off x="6669024" y="4806933"/>
            <a:ext cx="1207008" cy="646331"/>
          </a:xfrm>
          <a:prstGeom prst="rect">
            <a:avLst/>
          </a:prstGeom>
          <a:noFill/>
        </p:spPr>
        <p:txBody>
          <a:bodyPr wrap="square" rtlCol="0">
            <a:spAutoFit/>
          </a:bodyPr>
          <a:lstStyle/>
          <a:p>
            <a:r>
              <a:rPr lang="en-US" dirty="0" err="1">
                <a:solidFill>
                  <a:srgbClr val="FF0000"/>
                </a:solidFill>
              </a:rPr>
              <a:t>Vatnasvið</a:t>
            </a:r>
            <a:r>
              <a:rPr lang="en-US" dirty="0">
                <a:solidFill>
                  <a:srgbClr val="FF0000"/>
                </a:solidFill>
              </a:rPr>
              <a:t> ≥ 10 km</a:t>
            </a:r>
            <a:r>
              <a:rPr lang="en-US" baseline="30000" dirty="0">
                <a:solidFill>
                  <a:srgbClr val="FF0000"/>
                </a:solidFill>
              </a:rPr>
              <a:t>2</a:t>
            </a:r>
            <a:endParaRPr lang="is-IS" dirty="0">
              <a:solidFill>
                <a:srgbClr val="FF0000"/>
              </a:solidFill>
            </a:endParaRPr>
          </a:p>
        </p:txBody>
      </p:sp>
    </p:spTree>
    <p:extLst>
      <p:ext uri="{BB962C8B-B14F-4D97-AF65-F5344CB8AC3E}">
        <p14:creationId xmlns:p14="http://schemas.microsoft.com/office/powerpoint/2010/main" val="1653865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CDC1-F319-4D1F-BCDE-56D85EA7810F}"/>
              </a:ext>
            </a:extLst>
          </p:cNvPr>
          <p:cNvSpPr>
            <a:spLocks noGrp="1"/>
          </p:cNvSpPr>
          <p:nvPr>
            <p:ph type="title"/>
          </p:nvPr>
        </p:nvSpPr>
        <p:spPr>
          <a:xfrm>
            <a:off x="548334" y="944691"/>
            <a:ext cx="4803636" cy="948646"/>
          </a:xfrm>
          <a:prstGeom prst="rect">
            <a:avLst/>
          </a:prstGeom>
        </p:spPr>
        <p:txBody>
          <a:bodyPr>
            <a:normAutofit/>
          </a:bodyPr>
          <a:lstStyle/>
          <a:p>
            <a:r>
              <a:rPr lang="is-IS">
                <a:solidFill>
                  <a:srgbClr val="000000"/>
                </a:solidFill>
              </a:rPr>
              <a:t>YFIRLIT </a:t>
            </a:r>
          </a:p>
        </p:txBody>
      </p:sp>
      <p:sp>
        <p:nvSpPr>
          <p:cNvPr id="3" name="Subtitle 2">
            <a:extLst>
              <a:ext uri="{FF2B5EF4-FFF2-40B4-BE49-F238E27FC236}">
                <a16:creationId xmlns:a16="http://schemas.microsoft.com/office/drawing/2014/main" id="{F74940F3-CE75-41EF-846A-6AF8BFFD0649}"/>
              </a:ext>
            </a:extLst>
          </p:cNvPr>
          <p:cNvSpPr>
            <a:spLocks noGrp="1"/>
          </p:cNvSpPr>
          <p:nvPr>
            <p:ph idx="1"/>
          </p:nvPr>
        </p:nvSpPr>
        <p:spPr>
          <a:xfrm>
            <a:off x="548334" y="1970350"/>
            <a:ext cx="5426479" cy="5295530"/>
          </a:xfrm>
          <a:prstGeom prst="rect">
            <a:avLst/>
          </a:prstGeom>
        </p:spPr>
        <p:txBody>
          <a:bodyPr anchor="ctr">
            <a:normAutofit/>
          </a:bodyPr>
          <a:lstStyle/>
          <a:p>
            <a:pPr lvl="0"/>
            <a:r>
              <a:rPr lang="is-IS">
                <a:latin typeface="+mj-lt"/>
              </a:rPr>
              <a:t>Stjórn vatnamála</a:t>
            </a:r>
          </a:p>
          <a:p>
            <a:pPr lvl="1"/>
            <a:r>
              <a:rPr lang="is-IS">
                <a:latin typeface="+mj-lt"/>
              </a:rPr>
              <a:t>Almennt um löggjöfina</a:t>
            </a:r>
          </a:p>
          <a:p>
            <a:pPr lvl="1"/>
            <a:r>
              <a:rPr lang="is-IS">
                <a:latin typeface="+mj-lt"/>
              </a:rPr>
              <a:t>Samstarf og samráð</a:t>
            </a:r>
          </a:p>
          <a:p>
            <a:pPr lvl="1"/>
            <a:r>
              <a:rPr lang="is-IS">
                <a:latin typeface="+mj-lt"/>
              </a:rPr>
              <a:t>Hlutverk vatnasvæðanefnda</a:t>
            </a:r>
          </a:p>
          <a:p>
            <a:pPr lvl="1"/>
            <a:r>
              <a:rPr lang="is-IS">
                <a:latin typeface="+mj-lt"/>
              </a:rPr>
              <a:t>Vatnshlot og gerðir</a:t>
            </a:r>
          </a:p>
          <a:p>
            <a:pPr lvl="1"/>
            <a:r>
              <a:rPr lang="is-IS">
                <a:latin typeface="+mj-lt"/>
              </a:rPr>
              <a:t>Flokkun á ástandi vatnshlota</a:t>
            </a:r>
          </a:p>
          <a:p>
            <a:pPr lvl="1"/>
            <a:r>
              <a:rPr lang="is-IS">
                <a:latin typeface="+mj-lt"/>
              </a:rPr>
              <a:t>Mikið breytt og manngerð vatnshlot</a:t>
            </a:r>
          </a:p>
          <a:p>
            <a:pPr lvl="1"/>
            <a:r>
              <a:rPr lang="is-IS">
                <a:latin typeface="+mj-lt"/>
              </a:rPr>
              <a:t>Álag og álagsgreining</a:t>
            </a:r>
          </a:p>
          <a:p>
            <a:pPr lvl="1"/>
            <a:r>
              <a:rPr lang="is-IS">
                <a:latin typeface="+mj-lt"/>
              </a:rPr>
              <a:t>Aðgerðaáætlun</a:t>
            </a:r>
          </a:p>
          <a:p>
            <a:pPr lvl="1"/>
            <a:r>
              <a:rPr lang="is-IS">
                <a:latin typeface="+mj-lt"/>
              </a:rPr>
              <a:t>Vöktunaráætlun</a:t>
            </a:r>
          </a:p>
          <a:p>
            <a:pPr lvl="0"/>
            <a:r>
              <a:rPr lang="is-IS">
                <a:latin typeface="+mj-lt"/>
              </a:rPr>
              <a:t>Vatnavefsjá og upplýsingakerfið</a:t>
            </a:r>
          </a:p>
          <a:p>
            <a:pPr lvl="0"/>
            <a:r>
              <a:rPr lang="is-IS">
                <a:latin typeface="+mj-lt"/>
              </a:rPr>
              <a:t>Almennar umræður og spurningar</a:t>
            </a:r>
          </a:p>
          <a:p>
            <a:pPr marL="0" indent="0">
              <a:buNone/>
            </a:pPr>
            <a:endParaRPr lang="is-IS" sz="1700">
              <a:solidFill>
                <a:srgbClr val="000000"/>
              </a:solidFill>
              <a:latin typeface="+mj-lt"/>
            </a:endParaRPr>
          </a:p>
          <a:p>
            <a:pPr marL="0" indent="0">
              <a:buNone/>
            </a:pPr>
            <a:endParaRPr lang="is-IS" sz="1700">
              <a:solidFill>
                <a:srgbClr val="000000"/>
              </a:solidFill>
              <a:latin typeface="+mj-lt"/>
            </a:endParaRPr>
          </a:p>
        </p:txBody>
      </p:sp>
      <p:sp>
        <p:nvSpPr>
          <p:cNvPr id="4" name="Rectangle 3">
            <a:extLst>
              <a:ext uri="{FF2B5EF4-FFF2-40B4-BE49-F238E27FC236}">
                <a16:creationId xmlns:a16="http://schemas.microsoft.com/office/drawing/2014/main" id="{633B394B-FBF5-4C9C-9465-8B329A451D2E}"/>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sp>
        <p:nvSpPr>
          <p:cNvPr id="5" name="Rectangle 4">
            <a:extLst>
              <a:ext uri="{FF2B5EF4-FFF2-40B4-BE49-F238E27FC236}">
                <a16:creationId xmlns:a16="http://schemas.microsoft.com/office/drawing/2014/main" id="{4686C3BE-9C2C-46B1-B1DD-1E9E3767C5E2}"/>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pic>
        <p:nvPicPr>
          <p:cNvPr id="3074" name="Picture 2">
            <a:extLst>
              <a:ext uri="{FF2B5EF4-FFF2-40B4-BE49-F238E27FC236}">
                <a16:creationId xmlns:a16="http://schemas.microsoft.com/office/drawing/2014/main" id="{5EDCD393-7B21-4236-A12A-12C13C40A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063" y="1178371"/>
            <a:ext cx="6131866" cy="5229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07B9CE0-322A-4027-8FDD-3776FE6BE6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015" y="247146"/>
            <a:ext cx="1917150" cy="40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675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BBAD-783D-42CC-905A-84A416189AB0}"/>
              </a:ext>
            </a:extLst>
          </p:cNvPr>
          <p:cNvSpPr>
            <a:spLocks noGrp="1"/>
          </p:cNvSpPr>
          <p:nvPr>
            <p:ph type="ctrTitle"/>
          </p:nvPr>
        </p:nvSpPr>
        <p:spPr>
          <a:xfrm>
            <a:off x="423746" y="444772"/>
            <a:ext cx="6150166" cy="1692794"/>
          </a:xfrm>
        </p:spPr>
        <p:txBody>
          <a:bodyPr vert="horz" lIns="91440" tIns="45720" rIns="91440" bIns="45720" rtlCol="0" anchor="ctr">
            <a:normAutofit/>
          </a:bodyPr>
          <a:lstStyle/>
          <a:p>
            <a:r>
              <a:rPr lang="en-US" b="0" kern="1200" dirty="0" err="1">
                <a:solidFill>
                  <a:schemeClr val="tx1"/>
                </a:solidFill>
                <a:latin typeface="+mj-lt"/>
                <a:ea typeface="+mj-ea"/>
                <a:cs typeface="+mj-cs"/>
              </a:rPr>
              <a:t>Vatnshlotum</a:t>
            </a:r>
            <a:r>
              <a:rPr lang="en-US" b="0" kern="1200" dirty="0">
                <a:solidFill>
                  <a:schemeClr val="tx1"/>
                </a:solidFill>
                <a:latin typeface="+mj-lt"/>
                <a:ea typeface="+mj-ea"/>
                <a:cs typeface="+mj-cs"/>
              </a:rPr>
              <a:t> </a:t>
            </a:r>
            <a:r>
              <a:rPr lang="en-US" b="0" kern="1200" dirty="0" err="1">
                <a:solidFill>
                  <a:schemeClr val="tx1"/>
                </a:solidFill>
                <a:latin typeface="+mj-lt"/>
                <a:ea typeface="+mj-ea"/>
                <a:cs typeface="+mj-cs"/>
              </a:rPr>
              <a:t>skipt</a:t>
            </a:r>
            <a:r>
              <a:rPr lang="en-US" b="0" kern="1200" dirty="0">
                <a:solidFill>
                  <a:schemeClr val="tx1"/>
                </a:solidFill>
                <a:latin typeface="+mj-lt"/>
                <a:ea typeface="+mj-ea"/>
                <a:cs typeface="+mj-cs"/>
              </a:rPr>
              <a:t> í </a:t>
            </a:r>
            <a:r>
              <a:rPr lang="en-US" b="0" kern="1200" dirty="0" err="1">
                <a:solidFill>
                  <a:schemeClr val="tx1"/>
                </a:solidFill>
                <a:latin typeface="+mj-lt"/>
                <a:ea typeface="+mj-ea"/>
                <a:cs typeface="+mj-cs"/>
              </a:rPr>
              <a:t>gerðir</a:t>
            </a:r>
            <a:endParaRPr lang="en-US" b="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83C8B27E-B7E1-496B-9BCA-36290D4B680A}"/>
              </a:ext>
            </a:extLst>
          </p:cNvPr>
          <p:cNvSpPr>
            <a:spLocks noGrp="1"/>
          </p:cNvSpPr>
          <p:nvPr>
            <p:ph type="subTitle" idx="1"/>
          </p:nvPr>
        </p:nvSpPr>
        <p:spPr>
          <a:xfrm>
            <a:off x="301826" y="1291169"/>
            <a:ext cx="6387732" cy="4147105"/>
          </a:xfrm>
        </p:spPr>
        <p:txBody>
          <a:bodyPr vert="horz" lIns="91440" tIns="45720" rIns="91440" bIns="45720" rtlCol="0">
            <a:normAutofit lnSpcReduction="10000"/>
          </a:bodyPr>
          <a:lstStyle/>
          <a:p>
            <a:pPr lvl="1" indent="-228600" algn="l">
              <a:buFont typeface="Arial" panose="020B0604020202020204" pitchFamily="34" charset="0"/>
              <a:buChar char="•"/>
            </a:pPr>
            <a:endParaRPr lang="en-US" sz="1500" kern="1200" dirty="0">
              <a:solidFill>
                <a:schemeClr val="tx1"/>
              </a:solidFill>
              <a:latin typeface="+mn-lt"/>
              <a:ea typeface="+mn-ea"/>
              <a:cs typeface="+mn-cs"/>
            </a:endParaRPr>
          </a:p>
          <a:p>
            <a:pPr marL="457200" indent="-228600">
              <a:buFont typeface="Arial" panose="020B0604020202020204" pitchFamily="34" charset="0"/>
              <a:buChar char="•"/>
            </a:pPr>
            <a:r>
              <a:rPr lang="en-US" sz="2400" kern="1200" noProof="1">
                <a:solidFill>
                  <a:schemeClr val="tx1"/>
                </a:solidFill>
                <a:latin typeface="+mj-lt"/>
                <a:ea typeface="+mn-ea"/>
                <a:cs typeface="+mn-cs"/>
              </a:rPr>
              <a:t>Gerðir eru byggðar á „lýsum“ sem eru tilteknir í tilskipuninni og eiga að lýsa eiginleikum vatns</a:t>
            </a:r>
          </a:p>
          <a:p>
            <a:pPr marL="457200" indent="-228600">
              <a:buFont typeface="Arial" panose="020B0604020202020204" pitchFamily="34" charset="0"/>
              <a:buChar char="•"/>
            </a:pPr>
            <a:r>
              <a:rPr lang="en-US" sz="2400" kern="1200" noProof="1">
                <a:solidFill>
                  <a:schemeClr val="tx1"/>
                </a:solidFill>
                <a:latin typeface="+mj-lt"/>
                <a:ea typeface="+mn-ea"/>
                <a:cs typeface="+mn-cs"/>
              </a:rPr>
              <a:t>Dæmi um lýsa:</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Aldur berggrunns</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Hæð yfir sjávarmáli </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Þekja vatns og votlendis á vatnasviði</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Þekja jökuls</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Ölduhrif</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Selta</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Munur á flóði og fjöru</a:t>
            </a:r>
          </a:p>
          <a:p>
            <a:pPr marL="457200" indent="-228600">
              <a:buFont typeface="Arial" panose="020B0604020202020204" pitchFamily="34" charset="0"/>
              <a:buChar char="•"/>
            </a:pPr>
            <a:r>
              <a:rPr lang="en-US" sz="2400" kern="1200" noProof="1">
                <a:solidFill>
                  <a:schemeClr val="tx1"/>
                </a:solidFill>
                <a:latin typeface="+mj-lt"/>
                <a:ea typeface="+mn-ea"/>
                <a:cs typeface="+mn-cs"/>
              </a:rPr>
              <a:t>Vatnshlot með líka eiginleika hópast saman í gerðir</a:t>
            </a:r>
          </a:p>
          <a:p>
            <a:pPr indent="-228600">
              <a:buFont typeface="Arial" panose="020B0604020202020204" pitchFamily="34" charset="0"/>
              <a:buChar char="•"/>
            </a:pPr>
            <a:endParaRPr lang="en-US" sz="1500" kern="1200" dirty="0">
              <a:solidFill>
                <a:schemeClr val="tx1"/>
              </a:solidFill>
              <a:latin typeface="+mn-lt"/>
              <a:ea typeface="+mn-ea"/>
              <a:cs typeface="+mn-cs"/>
            </a:endParaRPr>
          </a:p>
        </p:txBody>
      </p:sp>
      <p:pic>
        <p:nvPicPr>
          <p:cNvPr id="5" name="Picture 4" descr="A close up of a map&#10;&#10;Description automatically generated">
            <a:extLst>
              <a:ext uri="{FF2B5EF4-FFF2-40B4-BE49-F238E27FC236}">
                <a16:creationId xmlns:a16="http://schemas.microsoft.com/office/drawing/2014/main" id="{F5B28317-D5AF-4B18-B3D6-F468569A28D1}"/>
              </a:ext>
            </a:extLst>
          </p:cNvPr>
          <p:cNvPicPr>
            <a:picLocks noChangeAspect="1"/>
          </p:cNvPicPr>
          <p:nvPr/>
        </p:nvPicPr>
        <p:blipFill rotWithShape="1">
          <a:blip r:embed="rId3"/>
          <a:srcRect l="11124" r="19604"/>
          <a:stretch/>
        </p:blipFill>
        <p:spPr>
          <a:xfrm>
            <a:off x="6573912" y="10"/>
            <a:ext cx="5618086" cy="6857989"/>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71BF85E7-73FD-4852-818A-4BA17FA12C48}"/>
              </a:ext>
            </a:extLst>
          </p:cNvPr>
          <p:cNvSpPr txBox="1"/>
          <p:nvPr/>
        </p:nvSpPr>
        <p:spPr>
          <a:xfrm>
            <a:off x="991399" y="5212899"/>
            <a:ext cx="3724979" cy="1200329"/>
          </a:xfrm>
          <a:prstGeom prst="rect">
            <a:avLst/>
          </a:prstGeom>
          <a:noFill/>
        </p:spPr>
        <p:txBody>
          <a:bodyPr wrap="square" rtlCol="0">
            <a:spAutoFit/>
          </a:bodyPr>
          <a:lstStyle/>
          <a:p>
            <a:pPr marL="285750" indent="-285750">
              <a:buFont typeface="Wingdings" panose="05000000000000000000" pitchFamily="2" charset="2"/>
              <a:buChar char="Ø"/>
            </a:pPr>
            <a:r>
              <a:rPr lang="is-IS">
                <a:latin typeface="+mj-lt"/>
              </a:rPr>
              <a:t>7 gerðir stöðuvatna</a:t>
            </a:r>
          </a:p>
          <a:p>
            <a:pPr marL="285750" indent="-285750">
              <a:buFont typeface="Wingdings" panose="05000000000000000000" pitchFamily="2" charset="2"/>
              <a:buChar char="Ø"/>
            </a:pPr>
            <a:r>
              <a:rPr lang="is-IS">
                <a:latin typeface="+mj-lt"/>
              </a:rPr>
              <a:t>8 gerðir straumvatna</a:t>
            </a:r>
          </a:p>
          <a:p>
            <a:pPr marL="285750" indent="-285750">
              <a:buFont typeface="Wingdings" panose="05000000000000000000" pitchFamily="2" charset="2"/>
              <a:buChar char="Ø"/>
            </a:pPr>
            <a:r>
              <a:rPr lang="is-IS">
                <a:latin typeface="+mj-lt"/>
              </a:rPr>
              <a:t>4 gerðir strandsjávar</a:t>
            </a:r>
          </a:p>
          <a:p>
            <a:pPr marL="285750" indent="-285750">
              <a:buFont typeface="Wingdings" panose="05000000000000000000" pitchFamily="2" charset="2"/>
              <a:buChar char="Ø"/>
            </a:pPr>
            <a:r>
              <a:rPr lang="is-IS">
                <a:latin typeface="+mj-lt"/>
              </a:rPr>
              <a:t>Grunnvatni er ekki skipt í gerðir</a:t>
            </a:r>
          </a:p>
        </p:txBody>
      </p:sp>
    </p:spTree>
    <p:extLst>
      <p:ext uri="{BB962C8B-B14F-4D97-AF65-F5344CB8AC3E}">
        <p14:creationId xmlns:p14="http://schemas.microsoft.com/office/powerpoint/2010/main" val="345506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276" y="803705"/>
            <a:ext cx="4208656" cy="3034857"/>
          </a:xfrm>
        </p:spPr>
        <p:txBody>
          <a:bodyPr vert="horz" lIns="91440" tIns="45720" rIns="91440" bIns="45720" rtlCol="0" anchor="b">
            <a:normAutofit/>
          </a:bodyPr>
          <a:lstStyle/>
          <a:p>
            <a:pPr algn="r"/>
            <a:r>
              <a:rPr lang="en-US" sz="5000" kern="1200">
                <a:solidFill>
                  <a:srgbClr val="FFFFFF"/>
                </a:solidFill>
                <a:latin typeface="+mj-lt"/>
                <a:ea typeface="+mj-ea"/>
                <a:cs typeface="+mj-cs"/>
              </a:rPr>
              <a:t>Objectives of the Water Framework Directive</a:t>
            </a:r>
          </a:p>
        </p:txBody>
      </p:sp>
      <p:sp>
        <p:nvSpPr>
          <p:cNvPr id="3" name="Subtitle 2"/>
          <p:cNvSpPr>
            <a:spLocks noGrp="1"/>
          </p:cNvSpPr>
          <p:nvPr>
            <p:ph type="subTitle" idx="1"/>
          </p:nvPr>
        </p:nvSpPr>
        <p:spPr>
          <a:xfrm>
            <a:off x="22904" y="4112951"/>
            <a:ext cx="5459470" cy="2205732"/>
          </a:xfrm>
        </p:spPr>
        <p:txBody>
          <a:bodyPr vert="horz" lIns="91440" tIns="45720" rIns="91440" bIns="45720" rtlCol="0" anchor="t">
            <a:normAutofit/>
          </a:bodyPr>
          <a:lstStyle/>
          <a:p>
            <a:r>
              <a:rPr lang="en-US" sz="2400" kern="1200">
                <a:solidFill>
                  <a:srgbClr val="FFFFFF"/>
                </a:solidFill>
                <a:latin typeface="+mn-lt"/>
                <a:ea typeface="+mn-ea"/>
                <a:cs typeface="+mn-cs"/>
              </a:rPr>
              <a:t>Protect and enhance all bodies of water</a:t>
            </a:r>
          </a:p>
          <a:p>
            <a:r>
              <a:rPr lang="en-US" sz="2400">
                <a:solidFill>
                  <a:srgbClr val="FFFFFF"/>
                </a:solidFill>
                <a:latin typeface="+mn-lt"/>
                <a:ea typeface="+mn-ea"/>
                <a:cs typeface="+mn-cs"/>
              </a:rPr>
              <a:t>Prevent deterioration of water body status</a:t>
            </a:r>
            <a:endParaRPr lang="en-US" sz="1800">
              <a:solidFill>
                <a:srgbClr val="FFFFFF"/>
              </a:solidFill>
              <a:latin typeface="+mn-lt"/>
              <a:ea typeface="+mn-ea"/>
              <a:cs typeface="+mn-cs"/>
            </a:endParaRPr>
          </a:p>
          <a:p>
            <a:r>
              <a:rPr lang="en-US" sz="2400" kern="1200">
                <a:solidFill>
                  <a:srgbClr val="FFFFFF"/>
                </a:solidFill>
                <a:latin typeface="+mn-lt"/>
                <a:ea typeface="+mn-ea"/>
                <a:cs typeface="+mn-cs"/>
              </a:rPr>
              <a:t>Achieve a</a:t>
            </a:r>
            <a:r>
              <a:rPr lang="en-US" sz="2400">
                <a:solidFill>
                  <a:srgbClr val="FFFFFF"/>
                </a:solidFill>
                <a:latin typeface="+mn-lt"/>
              </a:rPr>
              <a:t>t least good status for all</a:t>
            </a:r>
            <a:r>
              <a:rPr lang="en-US" sz="2400" kern="1200">
                <a:solidFill>
                  <a:srgbClr val="FFFFFF"/>
                </a:solidFill>
                <a:latin typeface="+mn-lt"/>
                <a:ea typeface="+mn-ea"/>
                <a:cs typeface="+mn-cs"/>
              </a:rPr>
              <a:t> water bodies</a:t>
            </a:r>
          </a:p>
          <a:p>
            <a:endParaRPr lang="en-US" sz="1800" kern="1200">
              <a:solidFill>
                <a:srgbClr val="FFFFFF"/>
              </a:solidFill>
              <a:latin typeface="+mn-lt"/>
              <a:ea typeface="+mn-ea"/>
              <a:cs typeface="+mn-cs"/>
            </a:endParaRPr>
          </a:p>
        </p:txBody>
      </p:sp>
      <p:sp>
        <p:nvSpPr>
          <p:cNvPr id="13" name="Title 1">
            <a:extLst>
              <a:ext uri="{FF2B5EF4-FFF2-40B4-BE49-F238E27FC236}">
                <a16:creationId xmlns:a16="http://schemas.microsoft.com/office/drawing/2014/main" id="{364E38EB-B102-4341-82EF-E9954F686283}"/>
              </a:ext>
            </a:extLst>
          </p:cNvPr>
          <p:cNvSpPr txBox="1">
            <a:spLocks/>
          </p:cNvSpPr>
          <p:nvPr/>
        </p:nvSpPr>
        <p:spPr>
          <a:xfrm>
            <a:off x="620086" y="889233"/>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sz="3600" err="1">
                <a:solidFill>
                  <a:schemeClr val="tx1"/>
                </a:solidFill>
                <a:latin typeface="+mj-lt"/>
                <a:ea typeface="+mj-ea"/>
                <a:cs typeface="+mj-cs"/>
              </a:rPr>
              <a:t>Gæðaþættir</a:t>
            </a:r>
            <a:r>
              <a:rPr lang="en-US" sz="3600">
                <a:solidFill>
                  <a:schemeClr val="tx1"/>
                </a:solidFill>
                <a:latin typeface="+mj-lt"/>
                <a:ea typeface="+mj-ea"/>
                <a:cs typeface="+mj-cs"/>
              </a:rPr>
              <a:t> til </a:t>
            </a:r>
            <a:r>
              <a:rPr lang="en-US" sz="3600" err="1">
                <a:solidFill>
                  <a:schemeClr val="tx1"/>
                </a:solidFill>
                <a:latin typeface="+mj-lt"/>
                <a:ea typeface="+mj-ea"/>
                <a:cs typeface="+mj-cs"/>
              </a:rPr>
              <a:t>að</a:t>
            </a:r>
            <a:r>
              <a:rPr lang="en-US" sz="3600">
                <a:solidFill>
                  <a:schemeClr val="tx1"/>
                </a:solidFill>
                <a:latin typeface="+mj-lt"/>
                <a:ea typeface="+mj-ea"/>
                <a:cs typeface="+mj-cs"/>
              </a:rPr>
              <a:t> meta </a:t>
            </a:r>
            <a:r>
              <a:rPr lang="en-US" sz="3600" err="1">
                <a:solidFill>
                  <a:schemeClr val="tx1"/>
                </a:solidFill>
                <a:latin typeface="+mj-lt"/>
                <a:ea typeface="+mj-ea"/>
                <a:cs typeface="+mj-cs"/>
              </a:rPr>
              <a:t>ástand</a:t>
            </a:r>
            <a:endParaRPr lang="en-US" sz="360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AB03D260-946B-4286-B200-7FF7A0B98936}"/>
              </a:ext>
            </a:extLst>
          </p:cNvPr>
          <p:cNvPicPr>
            <a:picLocks noChangeAspect="1"/>
          </p:cNvPicPr>
          <p:nvPr/>
        </p:nvPicPr>
        <p:blipFill>
          <a:blip r:embed="rId3"/>
          <a:stretch>
            <a:fillRect/>
          </a:stretch>
        </p:blipFill>
        <p:spPr>
          <a:xfrm>
            <a:off x="2331396" y="2745049"/>
            <a:ext cx="7529207" cy="3472207"/>
          </a:xfrm>
          <a:prstGeom prst="rect">
            <a:avLst/>
          </a:prstGeom>
        </p:spPr>
      </p:pic>
      <p:sp>
        <p:nvSpPr>
          <p:cNvPr id="6" name="TextBox 5">
            <a:extLst>
              <a:ext uri="{FF2B5EF4-FFF2-40B4-BE49-F238E27FC236}">
                <a16:creationId xmlns:a16="http://schemas.microsoft.com/office/drawing/2014/main" id="{774E1977-2C44-41E3-9672-325D85D2F1CE}"/>
              </a:ext>
            </a:extLst>
          </p:cNvPr>
          <p:cNvSpPr txBox="1"/>
          <p:nvPr/>
        </p:nvSpPr>
        <p:spPr>
          <a:xfrm>
            <a:off x="4440261" y="2258352"/>
            <a:ext cx="4068661" cy="461665"/>
          </a:xfrm>
          <a:prstGeom prst="rect">
            <a:avLst/>
          </a:prstGeom>
          <a:noFill/>
        </p:spPr>
        <p:txBody>
          <a:bodyPr wrap="square" rtlCol="0">
            <a:spAutoFit/>
          </a:bodyPr>
          <a:lstStyle/>
          <a:p>
            <a:r>
              <a:rPr lang="is-IS" sz="2400"/>
              <a:t>Líffræðilegir gæðaþættir</a:t>
            </a:r>
          </a:p>
        </p:txBody>
      </p:sp>
    </p:spTree>
    <p:extLst>
      <p:ext uri="{BB962C8B-B14F-4D97-AF65-F5344CB8AC3E}">
        <p14:creationId xmlns:p14="http://schemas.microsoft.com/office/powerpoint/2010/main" val="3265841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276" y="803705"/>
            <a:ext cx="4208656" cy="3034857"/>
          </a:xfrm>
        </p:spPr>
        <p:txBody>
          <a:bodyPr vert="horz" lIns="91440" tIns="45720" rIns="91440" bIns="45720" rtlCol="0" anchor="b">
            <a:normAutofit/>
          </a:bodyPr>
          <a:lstStyle/>
          <a:p>
            <a:pPr algn="r"/>
            <a:r>
              <a:rPr lang="en-US" sz="5000" kern="1200">
                <a:solidFill>
                  <a:srgbClr val="FFFFFF"/>
                </a:solidFill>
                <a:latin typeface="+mj-lt"/>
                <a:ea typeface="+mj-ea"/>
                <a:cs typeface="+mj-cs"/>
              </a:rPr>
              <a:t>Objectives of the Water Framework Directive</a:t>
            </a:r>
          </a:p>
        </p:txBody>
      </p:sp>
      <p:sp>
        <p:nvSpPr>
          <p:cNvPr id="3" name="Subtitle 2"/>
          <p:cNvSpPr>
            <a:spLocks noGrp="1"/>
          </p:cNvSpPr>
          <p:nvPr>
            <p:ph type="subTitle" idx="1"/>
          </p:nvPr>
        </p:nvSpPr>
        <p:spPr>
          <a:xfrm>
            <a:off x="22904" y="4112951"/>
            <a:ext cx="5459470" cy="2205732"/>
          </a:xfrm>
        </p:spPr>
        <p:txBody>
          <a:bodyPr vert="horz" lIns="91440" tIns="45720" rIns="91440" bIns="45720" rtlCol="0" anchor="t">
            <a:normAutofit/>
          </a:bodyPr>
          <a:lstStyle/>
          <a:p>
            <a:r>
              <a:rPr lang="en-US" sz="2400" kern="1200">
                <a:solidFill>
                  <a:srgbClr val="FFFFFF"/>
                </a:solidFill>
                <a:latin typeface="+mn-lt"/>
                <a:ea typeface="+mn-ea"/>
                <a:cs typeface="+mn-cs"/>
              </a:rPr>
              <a:t>Protect and enhance all bodies of water</a:t>
            </a:r>
          </a:p>
          <a:p>
            <a:r>
              <a:rPr lang="en-US" sz="2400">
                <a:solidFill>
                  <a:srgbClr val="FFFFFF"/>
                </a:solidFill>
                <a:latin typeface="+mn-lt"/>
                <a:ea typeface="+mn-ea"/>
                <a:cs typeface="+mn-cs"/>
              </a:rPr>
              <a:t>Prevent deterioration of water body status</a:t>
            </a:r>
            <a:endParaRPr lang="en-US" sz="1800">
              <a:solidFill>
                <a:srgbClr val="FFFFFF"/>
              </a:solidFill>
              <a:latin typeface="+mn-lt"/>
              <a:ea typeface="+mn-ea"/>
              <a:cs typeface="+mn-cs"/>
            </a:endParaRPr>
          </a:p>
          <a:p>
            <a:r>
              <a:rPr lang="en-US" sz="2400" kern="1200">
                <a:solidFill>
                  <a:srgbClr val="FFFFFF"/>
                </a:solidFill>
                <a:latin typeface="+mn-lt"/>
                <a:ea typeface="+mn-ea"/>
                <a:cs typeface="+mn-cs"/>
              </a:rPr>
              <a:t>Achieve a</a:t>
            </a:r>
            <a:r>
              <a:rPr lang="en-US" sz="2400">
                <a:solidFill>
                  <a:srgbClr val="FFFFFF"/>
                </a:solidFill>
                <a:latin typeface="+mn-lt"/>
              </a:rPr>
              <a:t>t least good status for all</a:t>
            </a:r>
            <a:r>
              <a:rPr lang="en-US" sz="2400" kern="1200">
                <a:solidFill>
                  <a:srgbClr val="FFFFFF"/>
                </a:solidFill>
                <a:latin typeface="+mn-lt"/>
                <a:ea typeface="+mn-ea"/>
                <a:cs typeface="+mn-cs"/>
              </a:rPr>
              <a:t> water bodies</a:t>
            </a:r>
          </a:p>
          <a:p>
            <a:endParaRPr lang="en-US" sz="1800" kern="1200">
              <a:solidFill>
                <a:srgbClr val="FFFFFF"/>
              </a:solidFill>
              <a:latin typeface="+mn-lt"/>
              <a:ea typeface="+mn-ea"/>
              <a:cs typeface="+mn-cs"/>
            </a:endParaRPr>
          </a:p>
        </p:txBody>
      </p:sp>
      <p:sp>
        <p:nvSpPr>
          <p:cNvPr id="6" name="TextBox 5">
            <a:extLst>
              <a:ext uri="{FF2B5EF4-FFF2-40B4-BE49-F238E27FC236}">
                <a16:creationId xmlns:a16="http://schemas.microsoft.com/office/drawing/2014/main" id="{774E1977-2C44-41E3-9672-325D85D2F1CE}"/>
              </a:ext>
            </a:extLst>
          </p:cNvPr>
          <p:cNvSpPr txBox="1"/>
          <p:nvPr/>
        </p:nvSpPr>
        <p:spPr>
          <a:xfrm>
            <a:off x="4004032" y="2343049"/>
            <a:ext cx="4494015" cy="461665"/>
          </a:xfrm>
          <a:prstGeom prst="rect">
            <a:avLst/>
          </a:prstGeom>
          <a:noFill/>
        </p:spPr>
        <p:txBody>
          <a:bodyPr wrap="square" rtlCol="0">
            <a:spAutoFit/>
          </a:bodyPr>
          <a:lstStyle/>
          <a:p>
            <a:r>
              <a:rPr lang="is-IS" sz="2400"/>
              <a:t>Vatnsformfræðilegir gæðaþættir</a:t>
            </a:r>
          </a:p>
        </p:txBody>
      </p:sp>
      <p:pic>
        <p:nvPicPr>
          <p:cNvPr id="5" name="Picture 4">
            <a:extLst>
              <a:ext uri="{FF2B5EF4-FFF2-40B4-BE49-F238E27FC236}">
                <a16:creationId xmlns:a16="http://schemas.microsoft.com/office/drawing/2014/main" id="{46C7B7D2-2FE0-4E2F-8ADE-37AC7746443D}"/>
              </a:ext>
            </a:extLst>
          </p:cNvPr>
          <p:cNvPicPr>
            <a:picLocks noChangeAspect="1"/>
          </p:cNvPicPr>
          <p:nvPr/>
        </p:nvPicPr>
        <p:blipFill>
          <a:blip r:embed="rId3"/>
          <a:stretch>
            <a:fillRect/>
          </a:stretch>
        </p:blipFill>
        <p:spPr>
          <a:xfrm>
            <a:off x="2170193" y="2804714"/>
            <a:ext cx="7851614" cy="2926858"/>
          </a:xfrm>
          <a:prstGeom prst="rect">
            <a:avLst/>
          </a:prstGeom>
        </p:spPr>
      </p:pic>
      <p:sp>
        <p:nvSpPr>
          <p:cNvPr id="10" name="Title 1">
            <a:extLst>
              <a:ext uri="{FF2B5EF4-FFF2-40B4-BE49-F238E27FC236}">
                <a16:creationId xmlns:a16="http://schemas.microsoft.com/office/drawing/2014/main" id="{2B66047D-9E1F-4AF1-A0F9-EA0342763F04}"/>
              </a:ext>
            </a:extLst>
          </p:cNvPr>
          <p:cNvSpPr txBox="1">
            <a:spLocks/>
          </p:cNvSpPr>
          <p:nvPr/>
        </p:nvSpPr>
        <p:spPr>
          <a:xfrm>
            <a:off x="620086" y="889233"/>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sz="3600" err="1">
                <a:solidFill>
                  <a:schemeClr val="tx1"/>
                </a:solidFill>
                <a:latin typeface="+mj-lt"/>
                <a:ea typeface="+mj-ea"/>
                <a:cs typeface="+mj-cs"/>
              </a:rPr>
              <a:t>Gæðaþættir</a:t>
            </a:r>
            <a:r>
              <a:rPr lang="en-US" sz="3600">
                <a:solidFill>
                  <a:schemeClr val="tx1"/>
                </a:solidFill>
                <a:latin typeface="+mj-lt"/>
                <a:ea typeface="+mj-ea"/>
                <a:cs typeface="+mj-cs"/>
              </a:rPr>
              <a:t> til </a:t>
            </a:r>
            <a:r>
              <a:rPr lang="en-US" sz="3600" err="1">
                <a:solidFill>
                  <a:schemeClr val="tx1"/>
                </a:solidFill>
                <a:latin typeface="+mj-lt"/>
                <a:ea typeface="+mj-ea"/>
                <a:cs typeface="+mj-cs"/>
              </a:rPr>
              <a:t>að</a:t>
            </a:r>
            <a:r>
              <a:rPr lang="en-US" sz="3600">
                <a:solidFill>
                  <a:schemeClr val="tx1"/>
                </a:solidFill>
                <a:latin typeface="+mj-lt"/>
                <a:ea typeface="+mj-ea"/>
                <a:cs typeface="+mj-cs"/>
              </a:rPr>
              <a:t> meta </a:t>
            </a:r>
            <a:r>
              <a:rPr lang="en-US" sz="3600" err="1">
                <a:solidFill>
                  <a:schemeClr val="tx1"/>
                </a:solidFill>
                <a:latin typeface="+mj-lt"/>
                <a:ea typeface="+mj-ea"/>
                <a:cs typeface="+mj-cs"/>
              </a:rPr>
              <a:t>ástand</a:t>
            </a:r>
            <a:endParaRPr lang="en-US" sz="3600">
              <a:solidFill>
                <a:schemeClr val="tx1"/>
              </a:solidFill>
              <a:latin typeface="+mj-lt"/>
              <a:ea typeface="+mj-ea"/>
              <a:cs typeface="+mj-cs"/>
            </a:endParaRPr>
          </a:p>
        </p:txBody>
      </p:sp>
    </p:spTree>
    <p:extLst>
      <p:ext uri="{BB962C8B-B14F-4D97-AF65-F5344CB8AC3E}">
        <p14:creationId xmlns:p14="http://schemas.microsoft.com/office/powerpoint/2010/main" val="790722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904" y="4112951"/>
            <a:ext cx="5459470" cy="2205732"/>
          </a:xfrm>
        </p:spPr>
        <p:txBody>
          <a:bodyPr vert="horz" lIns="91440" tIns="45720" rIns="91440" bIns="45720" rtlCol="0" anchor="t">
            <a:normAutofit/>
          </a:bodyPr>
          <a:lstStyle/>
          <a:p>
            <a:r>
              <a:rPr lang="en-US" sz="2400" kern="1200">
                <a:solidFill>
                  <a:srgbClr val="FFFFFF"/>
                </a:solidFill>
                <a:latin typeface="+mn-lt"/>
                <a:ea typeface="+mn-ea"/>
                <a:cs typeface="+mn-cs"/>
              </a:rPr>
              <a:t>Protect and enhance all bodies of water</a:t>
            </a:r>
          </a:p>
          <a:p>
            <a:r>
              <a:rPr lang="en-US" sz="2400">
                <a:solidFill>
                  <a:srgbClr val="FFFFFF"/>
                </a:solidFill>
                <a:latin typeface="+mn-lt"/>
                <a:ea typeface="+mn-ea"/>
                <a:cs typeface="+mn-cs"/>
              </a:rPr>
              <a:t>Prevent deterioration of water body status</a:t>
            </a:r>
            <a:endParaRPr lang="en-US" sz="1800">
              <a:solidFill>
                <a:srgbClr val="FFFFFF"/>
              </a:solidFill>
              <a:latin typeface="+mn-lt"/>
              <a:ea typeface="+mn-ea"/>
              <a:cs typeface="+mn-cs"/>
            </a:endParaRPr>
          </a:p>
          <a:p>
            <a:r>
              <a:rPr lang="en-US" sz="2400" kern="1200">
                <a:solidFill>
                  <a:srgbClr val="FFFFFF"/>
                </a:solidFill>
                <a:latin typeface="+mn-lt"/>
                <a:ea typeface="+mn-ea"/>
                <a:cs typeface="+mn-cs"/>
              </a:rPr>
              <a:t>Achieve a</a:t>
            </a:r>
            <a:r>
              <a:rPr lang="en-US" sz="2400">
                <a:solidFill>
                  <a:srgbClr val="FFFFFF"/>
                </a:solidFill>
                <a:latin typeface="+mn-lt"/>
              </a:rPr>
              <a:t>t least good status for all</a:t>
            </a:r>
            <a:r>
              <a:rPr lang="en-US" sz="2400" kern="1200">
                <a:solidFill>
                  <a:srgbClr val="FFFFFF"/>
                </a:solidFill>
                <a:latin typeface="+mn-lt"/>
                <a:ea typeface="+mn-ea"/>
                <a:cs typeface="+mn-cs"/>
              </a:rPr>
              <a:t> water bodies</a:t>
            </a:r>
          </a:p>
          <a:p>
            <a:endParaRPr lang="en-US" sz="1800" kern="1200">
              <a:solidFill>
                <a:srgbClr val="FFFFFF"/>
              </a:solidFill>
              <a:latin typeface="+mn-lt"/>
              <a:ea typeface="+mn-ea"/>
              <a:cs typeface="+mn-cs"/>
            </a:endParaRPr>
          </a:p>
        </p:txBody>
      </p:sp>
      <p:pic>
        <p:nvPicPr>
          <p:cNvPr id="11" name="Picture 10">
            <a:extLst>
              <a:ext uri="{FF2B5EF4-FFF2-40B4-BE49-F238E27FC236}">
                <a16:creationId xmlns:a16="http://schemas.microsoft.com/office/drawing/2014/main" id="{83FF7480-F2A9-402C-9E92-A8E37E58E972}"/>
              </a:ext>
            </a:extLst>
          </p:cNvPr>
          <p:cNvPicPr>
            <a:picLocks noChangeAspect="1"/>
          </p:cNvPicPr>
          <p:nvPr/>
        </p:nvPicPr>
        <p:blipFill>
          <a:blip r:embed="rId3"/>
          <a:stretch>
            <a:fillRect/>
          </a:stretch>
        </p:blipFill>
        <p:spPr>
          <a:xfrm>
            <a:off x="423746" y="594274"/>
            <a:ext cx="1338146" cy="294959"/>
          </a:xfrm>
          <a:prstGeom prst="rect">
            <a:avLst/>
          </a:prstGeom>
        </p:spPr>
      </p:pic>
      <p:sp>
        <p:nvSpPr>
          <p:cNvPr id="6" name="TextBox 5">
            <a:extLst>
              <a:ext uri="{FF2B5EF4-FFF2-40B4-BE49-F238E27FC236}">
                <a16:creationId xmlns:a16="http://schemas.microsoft.com/office/drawing/2014/main" id="{774E1977-2C44-41E3-9672-325D85D2F1CE}"/>
              </a:ext>
            </a:extLst>
          </p:cNvPr>
          <p:cNvSpPr txBox="1"/>
          <p:nvPr/>
        </p:nvSpPr>
        <p:spPr>
          <a:xfrm>
            <a:off x="3554443" y="2293182"/>
            <a:ext cx="5307747" cy="461665"/>
          </a:xfrm>
          <a:prstGeom prst="rect">
            <a:avLst/>
          </a:prstGeom>
          <a:noFill/>
        </p:spPr>
        <p:txBody>
          <a:bodyPr wrap="square" rtlCol="0">
            <a:spAutoFit/>
          </a:bodyPr>
          <a:lstStyle/>
          <a:p>
            <a:r>
              <a:rPr lang="is-IS" sz="2400"/>
              <a:t>Efna- og eðlisefnafræðilegir gæðaþættir</a:t>
            </a:r>
          </a:p>
        </p:txBody>
      </p:sp>
      <p:pic>
        <p:nvPicPr>
          <p:cNvPr id="5" name="Picture 4">
            <a:extLst>
              <a:ext uri="{FF2B5EF4-FFF2-40B4-BE49-F238E27FC236}">
                <a16:creationId xmlns:a16="http://schemas.microsoft.com/office/drawing/2014/main" id="{17CF74A7-606B-4376-A915-26B079AF3E19}"/>
              </a:ext>
            </a:extLst>
          </p:cNvPr>
          <p:cNvPicPr>
            <a:picLocks noChangeAspect="1"/>
          </p:cNvPicPr>
          <p:nvPr/>
        </p:nvPicPr>
        <p:blipFill>
          <a:blip r:embed="rId4"/>
          <a:stretch>
            <a:fillRect/>
          </a:stretch>
        </p:blipFill>
        <p:spPr>
          <a:xfrm>
            <a:off x="2445096" y="2813068"/>
            <a:ext cx="7526443" cy="3034856"/>
          </a:xfrm>
          <a:prstGeom prst="rect">
            <a:avLst/>
          </a:prstGeom>
        </p:spPr>
      </p:pic>
      <p:sp>
        <p:nvSpPr>
          <p:cNvPr id="12" name="Title 1">
            <a:extLst>
              <a:ext uri="{FF2B5EF4-FFF2-40B4-BE49-F238E27FC236}">
                <a16:creationId xmlns:a16="http://schemas.microsoft.com/office/drawing/2014/main" id="{C39B2666-54C0-49C9-8D69-9CA54AC44EBB}"/>
              </a:ext>
            </a:extLst>
          </p:cNvPr>
          <p:cNvSpPr txBox="1">
            <a:spLocks/>
          </p:cNvSpPr>
          <p:nvPr/>
        </p:nvSpPr>
        <p:spPr>
          <a:xfrm>
            <a:off x="611697" y="909399"/>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sz="3600" err="1">
                <a:solidFill>
                  <a:schemeClr val="tx1"/>
                </a:solidFill>
                <a:latin typeface="+mj-lt"/>
                <a:ea typeface="+mj-ea"/>
                <a:cs typeface="+mj-cs"/>
              </a:rPr>
              <a:t>Gæðaþættir</a:t>
            </a:r>
            <a:r>
              <a:rPr lang="en-US" sz="3600">
                <a:solidFill>
                  <a:schemeClr val="tx1"/>
                </a:solidFill>
                <a:latin typeface="+mj-lt"/>
                <a:ea typeface="+mj-ea"/>
                <a:cs typeface="+mj-cs"/>
              </a:rPr>
              <a:t> til </a:t>
            </a:r>
            <a:r>
              <a:rPr lang="en-US" sz="3600" err="1">
                <a:solidFill>
                  <a:schemeClr val="tx1"/>
                </a:solidFill>
                <a:latin typeface="+mj-lt"/>
                <a:ea typeface="+mj-ea"/>
                <a:cs typeface="+mj-cs"/>
              </a:rPr>
              <a:t>að</a:t>
            </a:r>
            <a:r>
              <a:rPr lang="en-US" sz="3600">
                <a:solidFill>
                  <a:schemeClr val="tx1"/>
                </a:solidFill>
                <a:latin typeface="+mj-lt"/>
                <a:ea typeface="+mj-ea"/>
                <a:cs typeface="+mj-cs"/>
              </a:rPr>
              <a:t> meta </a:t>
            </a:r>
            <a:r>
              <a:rPr lang="en-US" sz="3600" err="1">
                <a:solidFill>
                  <a:schemeClr val="tx1"/>
                </a:solidFill>
                <a:latin typeface="+mj-lt"/>
                <a:ea typeface="+mj-ea"/>
                <a:cs typeface="+mj-cs"/>
              </a:rPr>
              <a:t>ástand</a:t>
            </a:r>
            <a:endParaRPr lang="en-US" sz="3600">
              <a:solidFill>
                <a:schemeClr val="tx1"/>
              </a:solidFill>
              <a:latin typeface="+mj-lt"/>
              <a:ea typeface="+mj-ea"/>
              <a:cs typeface="+mj-cs"/>
            </a:endParaRPr>
          </a:p>
        </p:txBody>
      </p:sp>
    </p:spTree>
    <p:extLst>
      <p:ext uri="{BB962C8B-B14F-4D97-AF65-F5344CB8AC3E}">
        <p14:creationId xmlns:p14="http://schemas.microsoft.com/office/powerpoint/2010/main" val="3882057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0BB5B5-D71B-49E7-BC05-9EC6D2502C70}"/>
              </a:ext>
            </a:extLst>
          </p:cNvPr>
          <p:cNvPicPr>
            <a:picLocks noChangeAspect="1"/>
          </p:cNvPicPr>
          <p:nvPr/>
        </p:nvPicPr>
        <p:blipFill>
          <a:blip r:embed="rId3"/>
          <a:stretch>
            <a:fillRect/>
          </a:stretch>
        </p:blipFill>
        <p:spPr>
          <a:xfrm>
            <a:off x="6096000" y="65313"/>
            <a:ext cx="5807699" cy="6677025"/>
          </a:xfrm>
          <a:prstGeom prst="rect">
            <a:avLst/>
          </a:prstGeom>
        </p:spPr>
      </p:pic>
      <p:pic>
        <p:nvPicPr>
          <p:cNvPr id="6" name="Picture 2">
            <a:extLst>
              <a:ext uri="{FF2B5EF4-FFF2-40B4-BE49-F238E27FC236}">
                <a16:creationId xmlns:a16="http://schemas.microsoft.com/office/drawing/2014/main" id="{C5F977E8-EED3-4108-A66C-C0765C94E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461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97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603B03E-F5DD-4C35-AE9D-B8EA89B4EFA6}"/>
              </a:ext>
            </a:extLst>
          </p:cNvPr>
          <p:cNvPicPr>
            <a:picLocks noChangeAspect="1"/>
          </p:cNvPicPr>
          <p:nvPr/>
        </p:nvPicPr>
        <p:blipFill>
          <a:blip r:embed="rId2"/>
          <a:stretch>
            <a:fillRect/>
          </a:stretch>
        </p:blipFill>
        <p:spPr>
          <a:xfrm>
            <a:off x="9705838" y="4282036"/>
            <a:ext cx="657225" cy="1143000"/>
          </a:xfrm>
          <a:prstGeom prst="rect">
            <a:avLst/>
          </a:prstGeom>
        </p:spPr>
      </p:pic>
      <p:pic>
        <p:nvPicPr>
          <p:cNvPr id="7" name="Picture 6">
            <a:extLst>
              <a:ext uri="{FF2B5EF4-FFF2-40B4-BE49-F238E27FC236}">
                <a16:creationId xmlns:a16="http://schemas.microsoft.com/office/drawing/2014/main" id="{AC2C6C84-65EE-4BED-9533-9E7909F96B02}"/>
              </a:ext>
            </a:extLst>
          </p:cNvPr>
          <p:cNvPicPr>
            <a:picLocks noChangeAspect="1"/>
          </p:cNvPicPr>
          <p:nvPr/>
        </p:nvPicPr>
        <p:blipFill>
          <a:blip r:embed="rId3"/>
          <a:stretch>
            <a:fillRect/>
          </a:stretch>
        </p:blipFill>
        <p:spPr>
          <a:xfrm>
            <a:off x="1758415" y="4051913"/>
            <a:ext cx="704749" cy="2113264"/>
          </a:xfrm>
          <a:prstGeom prst="rect">
            <a:avLst/>
          </a:prstGeom>
        </p:spPr>
      </p:pic>
      <p:graphicFrame>
        <p:nvGraphicFramePr>
          <p:cNvPr id="11" name="Table 10">
            <a:extLst>
              <a:ext uri="{FF2B5EF4-FFF2-40B4-BE49-F238E27FC236}">
                <a16:creationId xmlns:a16="http://schemas.microsoft.com/office/drawing/2014/main" id="{7806FB05-26CC-4AA5-BE39-70A7627D12D4}"/>
              </a:ext>
            </a:extLst>
          </p:cNvPr>
          <p:cNvGraphicFramePr>
            <a:graphicFrameLocks noGrp="1"/>
          </p:cNvGraphicFramePr>
          <p:nvPr>
            <p:extLst>
              <p:ext uri="{D42A27DB-BD31-4B8C-83A1-F6EECF244321}">
                <p14:modId xmlns:p14="http://schemas.microsoft.com/office/powerpoint/2010/main" val="1025920861"/>
              </p:ext>
            </p:extLst>
          </p:nvPr>
        </p:nvGraphicFramePr>
        <p:xfrm>
          <a:off x="2622282" y="2990403"/>
          <a:ext cx="1978594" cy="3206508"/>
        </p:xfrm>
        <a:graphic>
          <a:graphicData uri="http://schemas.openxmlformats.org/drawingml/2006/table">
            <a:tbl>
              <a:tblPr/>
              <a:tblGrid>
                <a:gridCol w="1978594">
                  <a:extLst>
                    <a:ext uri="{9D8B030D-6E8A-4147-A177-3AD203B41FA5}">
                      <a16:colId xmlns:a16="http://schemas.microsoft.com/office/drawing/2014/main" val="2911927778"/>
                    </a:ext>
                  </a:extLst>
                </a:gridCol>
              </a:tblGrid>
              <a:tr h="486214">
                <a:tc>
                  <a:txBody>
                    <a:bodyPr/>
                    <a:lstStyle/>
                    <a:p>
                      <a:pPr algn="ctr" fontAlgn="ctr"/>
                      <a:r>
                        <a:rPr lang="is-IS" sz="1800" b="1" i="0" u="none" strike="noStrike" cap="small" baseline="0">
                          <a:solidFill>
                            <a:srgbClr val="000000"/>
                          </a:solidFill>
                          <a:effectLst/>
                          <a:latin typeface="Calibri" panose="020F0502020204030204" pitchFamily="34" charset="0"/>
                        </a:rPr>
                        <a:t>Vistfræðilegt ástand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3220262102"/>
                  </a:ext>
                </a:extLst>
              </a:tr>
              <a:tr h="486214">
                <a:tc>
                  <a:txBody>
                    <a:bodyPr/>
                    <a:lstStyle/>
                    <a:p>
                      <a:pPr algn="ctr" fontAlgn="ctr"/>
                      <a:r>
                        <a:rPr lang="is-IS" sz="1400" b="1" i="0" u="none" strike="noStrike">
                          <a:solidFill>
                            <a:srgbClr val="000000"/>
                          </a:solidFill>
                          <a:effectLst/>
                          <a:latin typeface="Calibri" panose="020F0502020204030204" pitchFamily="34" charset="0"/>
                        </a:rPr>
                        <a:t>Yfirborðsvatnshlot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344141225"/>
                  </a:ext>
                </a:extLst>
              </a:tr>
              <a:tr h="446816">
                <a:tc>
                  <a:txBody>
                    <a:bodyPr/>
                    <a:lstStyle/>
                    <a:p>
                      <a:pPr algn="ctr" fontAlgn="ctr"/>
                      <a:r>
                        <a:rPr lang="is-IS" sz="1400" b="1" i="0" u="none" strike="noStrike">
                          <a:solidFill>
                            <a:srgbClr val="000000"/>
                          </a:solidFill>
                          <a:effectLst/>
                          <a:latin typeface="Calibri" panose="020F0502020204030204" pitchFamily="34" charset="0"/>
                        </a:rPr>
                        <a:t>Mjög gott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87073102"/>
                  </a:ext>
                </a:extLst>
              </a:tr>
              <a:tr h="446816">
                <a:tc>
                  <a:txBody>
                    <a:bodyPr/>
                    <a:lstStyle/>
                    <a:p>
                      <a:pPr algn="ctr" fontAlgn="ctr"/>
                      <a:r>
                        <a:rPr lang="is-IS" sz="1400" b="1" i="0" u="none" strike="noStrike">
                          <a:solidFill>
                            <a:srgbClr val="000000"/>
                          </a:solidFill>
                          <a:effectLst/>
                          <a:latin typeface="Calibri" panose="020F0502020204030204" pitchFamily="34" charset="0"/>
                        </a:rPr>
                        <a:t>Gott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95697869"/>
                  </a:ext>
                </a:extLst>
              </a:tr>
              <a:tr h="446816">
                <a:tc>
                  <a:txBody>
                    <a:bodyPr/>
                    <a:lstStyle/>
                    <a:p>
                      <a:pPr algn="ctr" fontAlgn="ctr"/>
                      <a:r>
                        <a:rPr lang="is-IS" sz="1400" b="1" i="0" u="none" strike="noStrike">
                          <a:solidFill>
                            <a:srgbClr val="000000"/>
                          </a:solidFill>
                          <a:effectLst/>
                          <a:latin typeface="Calibri" panose="020F0502020204030204" pitchFamily="34" charset="0"/>
                        </a:rPr>
                        <a:t>Ekki viðunandi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93407191"/>
                  </a:ext>
                </a:extLst>
              </a:tr>
              <a:tr h="446816">
                <a:tc>
                  <a:txBody>
                    <a:bodyPr/>
                    <a:lstStyle/>
                    <a:p>
                      <a:pPr algn="ctr" fontAlgn="ctr"/>
                      <a:r>
                        <a:rPr lang="is-IS" sz="1400" b="1" i="0" u="none" strike="noStrike">
                          <a:solidFill>
                            <a:srgbClr val="000000"/>
                          </a:solidFill>
                          <a:effectLst/>
                          <a:latin typeface="Calibri" panose="020F0502020204030204" pitchFamily="34" charset="0"/>
                        </a:rPr>
                        <a:t>Slakt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63507832"/>
                  </a:ext>
                </a:extLst>
              </a:tr>
              <a:tr h="446816">
                <a:tc>
                  <a:txBody>
                    <a:bodyPr/>
                    <a:lstStyle/>
                    <a:p>
                      <a:pPr algn="ctr" fontAlgn="ctr"/>
                      <a:r>
                        <a:rPr lang="is-IS" sz="1400" b="1" i="0" u="none" strike="noStrike">
                          <a:solidFill>
                            <a:srgbClr val="000000"/>
                          </a:solidFill>
                          <a:effectLst/>
                          <a:latin typeface="Calibri" panose="020F0502020204030204" pitchFamily="34" charset="0"/>
                        </a:rPr>
                        <a:t>Lélegt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12925267"/>
                  </a:ext>
                </a:extLst>
              </a:tr>
            </a:tbl>
          </a:graphicData>
        </a:graphic>
      </p:graphicFrame>
      <p:sp>
        <p:nvSpPr>
          <p:cNvPr id="12" name="TextBox 11">
            <a:extLst>
              <a:ext uri="{FF2B5EF4-FFF2-40B4-BE49-F238E27FC236}">
                <a16:creationId xmlns:a16="http://schemas.microsoft.com/office/drawing/2014/main" id="{A779EDA0-8752-492A-AE9E-554EA546F5A5}"/>
              </a:ext>
            </a:extLst>
          </p:cNvPr>
          <p:cNvSpPr txBox="1"/>
          <p:nvPr/>
        </p:nvSpPr>
        <p:spPr>
          <a:xfrm>
            <a:off x="2326606" y="1712422"/>
            <a:ext cx="2569946" cy="738664"/>
          </a:xfrm>
          <a:prstGeom prst="rect">
            <a:avLst/>
          </a:prstGeom>
          <a:noFill/>
        </p:spPr>
        <p:txBody>
          <a:bodyPr wrap="square" rtlCol="0">
            <a:spAutoFit/>
          </a:bodyPr>
          <a:lstStyle/>
          <a:p>
            <a:pPr algn="ctr"/>
            <a:r>
              <a:rPr lang="is-IS" sz="1400" b="1">
                <a:latin typeface="+mj-lt"/>
              </a:rPr>
              <a:t>Líffræðilegir gæðaþættir</a:t>
            </a:r>
          </a:p>
          <a:p>
            <a:pPr algn="ctr"/>
            <a:r>
              <a:rPr lang="is-IS" sz="1400" b="1">
                <a:latin typeface="+mj-lt"/>
              </a:rPr>
              <a:t>Eðlisefnafræðilegir gæðaþættir</a:t>
            </a:r>
          </a:p>
          <a:p>
            <a:pPr algn="ctr"/>
            <a:r>
              <a:rPr lang="is-IS" sz="1400" b="1">
                <a:latin typeface="+mj-lt"/>
              </a:rPr>
              <a:t>Vatnsformfræðilegir gæðaþættir</a:t>
            </a:r>
          </a:p>
        </p:txBody>
      </p:sp>
      <p:graphicFrame>
        <p:nvGraphicFramePr>
          <p:cNvPr id="13" name="Table 12">
            <a:extLst>
              <a:ext uri="{FF2B5EF4-FFF2-40B4-BE49-F238E27FC236}">
                <a16:creationId xmlns:a16="http://schemas.microsoft.com/office/drawing/2014/main" id="{61E6AD3D-9C89-48E5-BBEF-DE11EADFD7B7}"/>
              </a:ext>
            </a:extLst>
          </p:cNvPr>
          <p:cNvGraphicFramePr>
            <a:graphicFrameLocks noGrp="1"/>
          </p:cNvGraphicFramePr>
          <p:nvPr>
            <p:extLst>
              <p:ext uri="{D42A27DB-BD31-4B8C-83A1-F6EECF244321}">
                <p14:modId xmlns:p14="http://schemas.microsoft.com/office/powerpoint/2010/main" val="1160810059"/>
              </p:ext>
            </p:extLst>
          </p:nvPr>
        </p:nvGraphicFramePr>
        <p:xfrm>
          <a:off x="4615916" y="2995215"/>
          <a:ext cx="2088682" cy="3201696"/>
        </p:xfrm>
        <a:graphic>
          <a:graphicData uri="http://schemas.openxmlformats.org/drawingml/2006/table">
            <a:tbl>
              <a:tblPr/>
              <a:tblGrid>
                <a:gridCol w="2088682">
                  <a:extLst>
                    <a:ext uri="{9D8B030D-6E8A-4147-A177-3AD203B41FA5}">
                      <a16:colId xmlns:a16="http://schemas.microsoft.com/office/drawing/2014/main" val="2521605956"/>
                    </a:ext>
                  </a:extLst>
                </a:gridCol>
              </a:tblGrid>
              <a:tr h="484317">
                <a:tc>
                  <a:txBody>
                    <a:bodyPr/>
                    <a:lstStyle/>
                    <a:p>
                      <a:pPr algn="ctr" fontAlgn="ctr"/>
                      <a:r>
                        <a:rPr lang="is-IS" sz="1800" b="1" i="0" u="none" strike="noStrike" cap="small" baseline="0">
                          <a:solidFill>
                            <a:srgbClr val="000000"/>
                          </a:solidFill>
                          <a:effectLst/>
                          <a:latin typeface="Calibri" panose="020F0502020204030204" pitchFamily="34" charset="0"/>
                        </a:rPr>
                        <a:t>Efnafræðilegt ástand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642082004"/>
                  </a:ext>
                </a:extLst>
              </a:tr>
              <a:tr h="490889">
                <a:tc>
                  <a:txBody>
                    <a:bodyPr/>
                    <a:lstStyle/>
                    <a:p>
                      <a:pPr algn="ctr" fontAlgn="ctr"/>
                      <a:r>
                        <a:rPr lang="is-IS" sz="1400" b="1" i="0" u="none" strike="noStrike">
                          <a:solidFill>
                            <a:srgbClr val="000000"/>
                          </a:solidFill>
                          <a:effectLst/>
                          <a:latin typeface="Calibri" panose="020F0502020204030204" pitchFamily="34" charset="0"/>
                        </a:rPr>
                        <a:t>Yfiborðs- og grunnvatnshlot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763275455"/>
                  </a:ext>
                </a:extLst>
              </a:tr>
              <a:tr h="885524">
                <a:tc>
                  <a:txBody>
                    <a:bodyPr/>
                    <a:lstStyle/>
                    <a:p>
                      <a:pPr algn="ctr" fontAlgn="ctr"/>
                      <a:r>
                        <a:rPr lang="is-IS" sz="1400" b="1" i="0" u="none" strike="noStrike">
                          <a:solidFill>
                            <a:srgbClr val="000000"/>
                          </a:solidFill>
                          <a:effectLst/>
                          <a:latin typeface="Calibri" panose="020F0502020204030204" pitchFamily="34" charset="0"/>
                        </a:rPr>
                        <a:t>Gott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4041520648"/>
                  </a:ext>
                </a:extLst>
              </a:tr>
              <a:tr h="1340966">
                <a:tc>
                  <a:txBody>
                    <a:bodyPr/>
                    <a:lstStyle/>
                    <a:p>
                      <a:pPr algn="ctr" fontAlgn="ctr"/>
                      <a:r>
                        <a:rPr lang="is-IS" sz="1400" b="1" i="0" u="none" strike="noStrike">
                          <a:solidFill>
                            <a:srgbClr val="000000"/>
                          </a:solidFill>
                          <a:effectLst/>
                          <a:latin typeface="Calibri" panose="020F0502020204030204" pitchFamily="34" charset="0"/>
                        </a:rPr>
                        <a:t>Nær ekki góðu efnafræðilegu ástandi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78257599"/>
                  </a:ext>
                </a:extLst>
              </a:tr>
            </a:tbl>
          </a:graphicData>
        </a:graphic>
      </p:graphicFrame>
      <p:sp>
        <p:nvSpPr>
          <p:cNvPr id="14" name="TextBox 13">
            <a:extLst>
              <a:ext uri="{FF2B5EF4-FFF2-40B4-BE49-F238E27FC236}">
                <a16:creationId xmlns:a16="http://schemas.microsoft.com/office/drawing/2014/main" id="{72D30358-A9BF-4A3D-B3DF-6019D5CE5F1E}"/>
              </a:ext>
            </a:extLst>
          </p:cNvPr>
          <p:cNvSpPr txBox="1"/>
          <p:nvPr/>
        </p:nvSpPr>
        <p:spPr>
          <a:xfrm>
            <a:off x="4741846" y="1935914"/>
            <a:ext cx="1836821" cy="523220"/>
          </a:xfrm>
          <a:prstGeom prst="rect">
            <a:avLst/>
          </a:prstGeom>
          <a:noFill/>
        </p:spPr>
        <p:txBody>
          <a:bodyPr wrap="square" rtlCol="0">
            <a:spAutoFit/>
          </a:bodyPr>
          <a:lstStyle/>
          <a:p>
            <a:pPr algn="ctr"/>
            <a:r>
              <a:rPr lang="is-IS" sz="1400" b="1">
                <a:latin typeface="+mj-lt"/>
              </a:rPr>
              <a:t>Mælingar á forgangsefnum</a:t>
            </a:r>
          </a:p>
        </p:txBody>
      </p:sp>
      <p:graphicFrame>
        <p:nvGraphicFramePr>
          <p:cNvPr id="17" name="Table 16">
            <a:extLst>
              <a:ext uri="{FF2B5EF4-FFF2-40B4-BE49-F238E27FC236}">
                <a16:creationId xmlns:a16="http://schemas.microsoft.com/office/drawing/2014/main" id="{F1FD6F9E-B6A8-40BB-98BE-A0386F82FA7A}"/>
              </a:ext>
            </a:extLst>
          </p:cNvPr>
          <p:cNvGraphicFramePr>
            <a:graphicFrameLocks noGrp="1"/>
          </p:cNvGraphicFramePr>
          <p:nvPr>
            <p:extLst>
              <p:ext uri="{D42A27DB-BD31-4B8C-83A1-F6EECF244321}">
                <p14:modId xmlns:p14="http://schemas.microsoft.com/office/powerpoint/2010/main" val="1417017827"/>
              </p:ext>
            </p:extLst>
          </p:nvPr>
        </p:nvGraphicFramePr>
        <p:xfrm>
          <a:off x="8384808" y="2987349"/>
          <a:ext cx="1184910" cy="3200954"/>
        </p:xfrm>
        <a:graphic>
          <a:graphicData uri="http://schemas.openxmlformats.org/drawingml/2006/table">
            <a:tbl>
              <a:tblPr/>
              <a:tblGrid>
                <a:gridCol w="1184910">
                  <a:extLst>
                    <a:ext uri="{9D8B030D-6E8A-4147-A177-3AD203B41FA5}">
                      <a16:colId xmlns:a16="http://schemas.microsoft.com/office/drawing/2014/main" val="2845431623"/>
                    </a:ext>
                  </a:extLst>
                </a:gridCol>
              </a:tblGrid>
              <a:tr h="989644">
                <a:tc>
                  <a:txBody>
                    <a:bodyPr/>
                    <a:lstStyle/>
                    <a:p>
                      <a:pPr algn="ctr" fontAlgn="ctr"/>
                      <a:r>
                        <a:rPr lang="is-IS" sz="1800" b="1" i="0" u="none" strike="noStrike" cap="small" baseline="0">
                          <a:solidFill>
                            <a:srgbClr val="000000"/>
                          </a:solidFill>
                          <a:effectLst/>
                          <a:latin typeface="Calibri" panose="020F0502020204030204" pitchFamily="34" charset="0"/>
                        </a:rPr>
                        <a:t>Umhverfis- markmið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50354631"/>
                  </a:ext>
                </a:extLst>
              </a:tr>
              <a:tr h="875899">
                <a:tc>
                  <a:txBody>
                    <a:bodyPr/>
                    <a:lstStyle/>
                    <a:p>
                      <a:pPr algn="ctr" fontAlgn="ctr"/>
                      <a:r>
                        <a:rPr lang="is-IS" sz="1400" b="1" i="0" u="none" strike="noStrike">
                          <a:solidFill>
                            <a:srgbClr val="000000"/>
                          </a:solidFill>
                          <a:effectLst/>
                          <a:latin typeface="Calibri" panose="020F0502020204030204" pitchFamily="34" charset="0"/>
                        </a:rPr>
                        <a:t>Náð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0473929"/>
                  </a:ext>
                </a:extLst>
              </a:tr>
              <a:tr h="1335411">
                <a:tc>
                  <a:txBody>
                    <a:bodyPr/>
                    <a:lstStyle/>
                    <a:p>
                      <a:pPr algn="ctr" fontAlgn="ctr"/>
                      <a:r>
                        <a:rPr lang="is-IS" sz="1400" b="1" i="0" u="none" strike="noStrike">
                          <a:solidFill>
                            <a:srgbClr val="000000"/>
                          </a:solidFill>
                          <a:effectLst/>
                          <a:latin typeface="Calibri" panose="020F0502020204030204" pitchFamily="34" charset="0"/>
                        </a:rPr>
                        <a:t>Ekki náð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409715"/>
                  </a:ext>
                </a:extLst>
              </a:tr>
            </a:tbl>
          </a:graphicData>
        </a:graphic>
      </p:graphicFrame>
      <p:cxnSp>
        <p:nvCxnSpPr>
          <p:cNvPr id="9" name="Straight Connector 8">
            <a:extLst>
              <a:ext uri="{FF2B5EF4-FFF2-40B4-BE49-F238E27FC236}">
                <a16:creationId xmlns:a16="http://schemas.microsoft.com/office/drawing/2014/main" id="{EA8C4F91-3890-4D2B-BBC0-6DB4C2E60272}"/>
              </a:ext>
            </a:extLst>
          </p:cNvPr>
          <p:cNvCxnSpPr>
            <a:cxnSpLocks/>
          </p:cNvCxnSpPr>
          <p:nvPr/>
        </p:nvCxnSpPr>
        <p:spPr>
          <a:xfrm>
            <a:off x="2386800" y="4853537"/>
            <a:ext cx="74647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D8CD245C-849A-4098-81A4-1D4635446CE4}"/>
              </a:ext>
            </a:extLst>
          </p:cNvPr>
          <p:cNvGraphicFramePr>
            <a:graphicFrameLocks noGrp="1"/>
          </p:cNvGraphicFramePr>
          <p:nvPr>
            <p:extLst>
              <p:ext uri="{D42A27DB-BD31-4B8C-83A1-F6EECF244321}">
                <p14:modId xmlns:p14="http://schemas.microsoft.com/office/powerpoint/2010/main" val="3482550715"/>
              </p:ext>
            </p:extLst>
          </p:nvPr>
        </p:nvGraphicFramePr>
        <p:xfrm>
          <a:off x="6719638" y="2995214"/>
          <a:ext cx="1665170" cy="3192189"/>
        </p:xfrm>
        <a:graphic>
          <a:graphicData uri="http://schemas.openxmlformats.org/drawingml/2006/table">
            <a:tbl>
              <a:tblPr/>
              <a:tblGrid>
                <a:gridCol w="1665170">
                  <a:extLst>
                    <a:ext uri="{9D8B030D-6E8A-4147-A177-3AD203B41FA5}">
                      <a16:colId xmlns:a16="http://schemas.microsoft.com/office/drawing/2014/main" val="1521567461"/>
                    </a:ext>
                  </a:extLst>
                </a:gridCol>
              </a:tblGrid>
              <a:tr h="489131">
                <a:tc>
                  <a:txBody>
                    <a:bodyPr/>
                    <a:lstStyle/>
                    <a:p>
                      <a:pPr algn="ctr" fontAlgn="ctr"/>
                      <a:r>
                        <a:rPr lang="is-IS" sz="1800" b="1" i="0" u="none" strike="noStrike" cap="small" baseline="0">
                          <a:solidFill>
                            <a:srgbClr val="000000"/>
                          </a:solidFill>
                          <a:effectLst/>
                          <a:latin typeface="Calibri" panose="020F0502020204030204" pitchFamily="34" charset="0"/>
                        </a:rPr>
                        <a:t>Magnstaða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473345685"/>
                  </a:ext>
                </a:extLst>
              </a:tr>
              <a:tr h="481263">
                <a:tc>
                  <a:txBody>
                    <a:bodyPr/>
                    <a:lstStyle/>
                    <a:p>
                      <a:pPr algn="ctr" fontAlgn="ctr"/>
                      <a:r>
                        <a:rPr lang="is-IS" sz="1100" b="1" i="0" u="none" strike="noStrike">
                          <a:solidFill>
                            <a:srgbClr val="000000"/>
                          </a:solidFill>
                          <a:effectLst/>
                          <a:latin typeface="Calibri" panose="020F0502020204030204" pitchFamily="34" charset="0"/>
                        </a:rPr>
                        <a:t>Grunnvatnshlot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74279001"/>
                  </a:ext>
                </a:extLst>
              </a:tr>
              <a:tr h="875899">
                <a:tc>
                  <a:txBody>
                    <a:bodyPr/>
                    <a:lstStyle/>
                    <a:p>
                      <a:pPr algn="ctr" fontAlgn="ctr"/>
                      <a:r>
                        <a:rPr lang="is-IS" sz="1100" b="1" i="0" u="none" strike="noStrike">
                          <a:solidFill>
                            <a:srgbClr val="000000"/>
                          </a:solidFill>
                          <a:effectLst/>
                          <a:latin typeface="Calibri" panose="020F0502020204030204" pitchFamily="34" charset="0"/>
                        </a:rPr>
                        <a:t>Góð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2259345"/>
                  </a:ext>
                </a:extLst>
              </a:tr>
              <a:tr h="1345896">
                <a:tc>
                  <a:txBody>
                    <a:bodyPr/>
                    <a:lstStyle/>
                    <a:p>
                      <a:pPr algn="ctr" fontAlgn="ctr"/>
                      <a:r>
                        <a:rPr lang="is-IS" sz="1100" b="1" i="0" u="none" strike="noStrike">
                          <a:solidFill>
                            <a:srgbClr val="000000"/>
                          </a:solidFill>
                          <a:effectLst/>
                          <a:latin typeface="Calibri" panose="020F0502020204030204" pitchFamily="34" charset="0"/>
                        </a:rPr>
                        <a:t>Slök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90356071"/>
                  </a:ext>
                </a:extLst>
              </a:tr>
            </a:tbl>
          </a:graphicData>
        </a:graphic>
      </p:graphicFrame>
      <p:sp>
        <p:nvSpPr>
          <p:cNvPr id="20" name="TextBox 19">
            <a:extLst>
              <a:ext uri="{FF2B5EF4-FFF2-40B4-BE49-F238E27FC236}">
                <a16:creationId xmlns:a16="http://schemas.microsoft.com/office/drawing/2014/main" id="{A4F9C151-2F18-4C51-B52E-54AAE36B1696}"/>
              </a:ext>
            </a:extLst>
          </p:cNvPr>
          <p:cNvSpPr txBox="1"/>
          <p:nvPr/>
        </p:nvSpPr>
        <p:spPr>
          <a:xfrm>
            <a:off x="6547987" y="1927866"/>
            <a:ext cx="1836821" cy="738664"/>
          </a:xfrm>
          <a:prstGeom prst="rect">
            <a:avLst/>
          </a:prstGeom>
          <a:noFill/>
        </p:spPr>
        <p:txBody>
          <a:bodyPr wrap="square" rtlCol="0">
            <a:spAutoFit/>
          </a:bodyPr>
          <a:lstStyle/>
          <a:p>
            <a:pPr algn="ctr"/>
            <a:r>
              <a:rPr lang="is-IS" sz="1400" b="1">
                <a:latin typeface="+mj-lt"/>
              </a:rPr>
              <a:t>Mælingar hæð grunnvatns</a:t>
            </a:r>
          </a:p>
          <a:p>
            <a:pPr algn="ctr"/>
            <a:endParaRPr lang="is-IS" sz="1400" b="1">
              <a:latin typeface="+mj-lt"/>
            </a:endParaRPr>
          </a:p>
        </p:txBody>
      </p:sp>
      <p:sp>
        <p:nvSpPr>
          <p:cNvPr id="22" name="Arrow: Down 21">
            <a:extLst>
              <a:ext uri="{FF2B5EF4-FFF2-40B4-BE49-F238E27FC236}">
                <a16:creationId xmlns:a16="http://schemas.microsoft.com/office/drawing/2014/main" id="{1855B424-5D0E-485C-A79B-1BC0C3818DF2}"/>
              </a:ext>
            </a:extLst>
          </p:cNvPr>
          <p:cNvSpPr/>
          <p:nvPr/>
        </p:nvSpPr>
        <p:spPr>
          <a:xfrm>
            <a:off x="3483429" y="2451086"/>
            <a:ext cx="250371" cy="422743"/>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Arrow: Down 22">
            <a:extLst>
              <a:ext uri="{FF2B5EF4-FFF2-40B4-BE49-F238E27FC236}">
                <a16:creationId xmlns:a16="http://schemas.microsoft.com/office/drawing/2014/main" id="{500D0E95-6FCC-4ED9-9B8D-7C36889648A5}"/>
              </a:ext>
            </a:extLst>
          </p:cNvPr>
          <p:cNvSpPr/>
          <p:nvPr/>
        </p:nvSpPr>
        <p:spPr>
          <a:xfrm>
            <a:off x="5535070" y="2459134"/>
            <a:ext cx="250371" cy="422743"/>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4" name="Arrow: Down 23">
            <a:extLst>
              <a:ext uri="{FF2B5EF4-FFF2-40B4-BE49-F238E27FC236}">
                <a16:creationId xmlns:a16="http://schemas.microsoft.com/office/drawing/2014/main" id="{99E427FC-6E3E-4F51-988E-166EFE4F657D}"/>
              </a:ext>
            </a:extLst>
          </p:cNvPr>
          <p:cNvSpPr/>
          <p:nvPr/>
        </p:nvSpPr>
        <p:spPr>
          <a:xfrm>
            <a:off x="7356552" y="2459134"/>
            <a:ext cx="250371" cy="422743"/>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7" name="Title 1">
            <a:extLst>
              <a:ext uri="{FF2B5EF4-FFF2-40B4-BE49-F238E27FC236}">
                <a16:creationId xmlns:a16="http://schemas.microsoft.com/office/drawing/2014/main" id="{2A2D88BE-07CB-40E7-9372-8E35931CB563}"/>
              </a:ext>
            </a:extLst>
          </p:cNvPr>
          <p:cNvSpPr>
            <a:spLocks noGrp="1"/>
          </p:cNvSpPr>
          <p:nvPr>
            <p:ph type="title"/>
          </p:nvPr>
        </p:nvSpPr>
        <p:spPr>
          <a:xfrm>
            <a:off x="3032894" y="222516"/>
            <a:ext cx="6672944" cy="1325563"/>
          </a:xfrm>
        </p:spPr>
        <p:txBody>
          <a:bodyPr>
            <a:normAutofit/>
          </a:bodyPr>
          <a:lstStyle/>
          <a:p>
            <a:r>
              <a:rPr lang="is-IS" sz="3600"/>
              <a:t>Flokkun á ástandi </a:t>
            </a:r>
            <a:r>
              <a:rPr lang="is-IS" sz="3600" err="1"/>
              <a:t>vatnshlota</a:t>
            </a:r>
            <a:r>
              <a:rPr lang="is-IS" sz="3600"/>
              <a:t> </a:t>
            </a:r>
          </a:p>
        </p:txBody>
      </p:sp>
      <p:sp>
        <p:nvSpPr>
          <p:cNvPr id="28" name="TextBox 27">
            <a:extLst>
              <a:ext uri="{FF2B5EF4-FFF2-40B4-BE49-F238E27FC236}">
                <a16:creationId xmlns:a16="http://schemas.microsoft.com/office/drawing/2014/main" id="{F3CFE8FA-DBCD-442E-B69D-A36DC92F6F7F}"/>
              </a:ext>
            </a:extLst>
          </p:cNvPr>
          <p:cNvSpPr txBox="1"/>
          <p:nvPr/>
        </p:nvSpPr>
        <p:spPr>
          <a:xfrm>
            <a:off x="9295231" y="1448322"/>
            <a:ext cx="2135664" cy="707886"/>
          </a:xfrm>
          <a:prstGeom prst="rect">
            <a:avLst/>
          </a:prstGeom>
          <a:solidFill>
            <a:schemeClr val="accent4">
              <a:lumMod val="40000"/>
              <a:lumOff val="60000"/>
            </a:schemeClr>
          </a:solidFill>
          <a:ln w="12700">
            <a:solidFill>
              <a:schemeClr val="bg2">
                <a:lumMod val="50000"/>
              </a:schemeClr>
            </a:solidFill>
          </a:ln>
        </p:spPr>
        <p:txBody>
          <a:bodyPr wrap="square" rtlCol="0">
            <a:spAutoFit/>
          </a:bodyPr>
          <a:lstStyle/>
          <a:p>
            <a:pPr algn="ctr"/>
            <a:r>
              <a:rPr lang="is-IS" sz="2000"/>
              <a:t>„One out all out“ reglan gildir</a:t>
            </a:r>
          </a:p>
        </p:txBody>
      </p:sp>
      <p:sp>
        <p:nvSpPr>
          <p:cNvPr id="30" name="Arrow: Bent-Up 29">
            <a:extLst>
              <a:ext uri="{FF2B5EF4-FFF2-40B4-BE49-F238E27FC236}">
                <a16:creationId xmlns:a16="http://schemas.microsoft.com/office/drawing/2014/main" id="{FE3F6035-2252-402A-B459-ABA077FA2A6D}"/>
              </a:ext>
            </a:extLst>
          </p:cNvPr>
          <p:cNvSpPr/>
          <p:nvPr/>
        </p:nvSpPr>
        <p:spPr>
          <a:xfrm>
            <a:off x="9851571" y="2249905"/>
            <a:ext cx="651999" cy="1387371"/>
          </a:xfrm>
          <a:prstGeom prst="bentUpArrow">
            <a:avLst/>
          </a:prstGeom>
          <a:solidFill>
            <a:schemeClr val="accent4">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24174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0" grpId="0"/>
      <p:bldP spid="22" grpId="0" animBg="1"/>
      <p:bldP spid="23" grpId="0" animBg="1"/>
      <p:bldP spid="24" grpId="0" animBg="1"/>
      <p:bldP spid="28"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FFC216-1A76-4E0D-AA2D-C6352DFD5FAE}"/>
              </a:ext>
            </a:extLst>
          </p:cNvPr>
          <p:cNvSpPr txBox="1"/>
          <p:nvPr/>
        </p:nvSpPr>
        <p:spPr>
          <a:xfrm>
            <a:off x="568096" y="1464828"/>
            <a:ext cx="11055803" cy="2581604"/>
          </a:xfrm>
          <a:prstGeom prst="rect">
            <a:avLst/>
          </a:prstGeom>
          <a:solidFill>
            <a:schemeClr val="bg1">
              <a:alpha val="76000"/>
            </a:schemeClr>
          </a:solidFill>
        </p:spPr>
        <p:txBody>
          <a:bodyPr wrap="square" rtlCol="0" anchor="t">
            <a:spAutoFit/>
          </a:bodyPr>
          <a:lstStyle/>
          <a:p>
            <a:pPr marL="285750" indent="-285750">
              <a:lnSpc>
                <a:spcPct val="120000"/>
              </a:lnSpc>
              <a:buFont typeface="Arial" panose="020B0604020202020204" pitchFamily="34" charset="0"/>
              <a:buChar char="•"/>
            </a:pPr>
            <a:r>
              <a:rPr lang="is-IS" sz="2000" dirty="0">
                <a:solidFill>
                  <a:prstClr val="black"/>
                </a:solidFill>
              </a:rPr>
              <a:t>Í sumum tilvikum hefur vatnshlotum verið breytt það mikið af mannavöldum að ólíklegt er að þau nái umhverfismarkmiðum laga um stjórn vatnamála (</a:t>
            </a:r>
            <a:r>
              <a:rPr lang="is-IS" sz="2000" b="1" i="1" dirty="0">
                <a:solidFill>
                  <a:prstClr val="black"/>
                </a:solidFill>
              </a:rPr>
              <a:t>gott vistfræðilegt ástand</a:t>
            </a:r>
            <a:r>
              <a:rPr lang="is-IS" sz="2000" dirty="0">
                <a:solidFill>
                  <a:prstClr val="black"/>
                </a:solidFill>
              </a:rPr>
              <a:t>). </a:t>
            </a:r>
            <a:endParaRPr lang="is-IS" sz="2000" dirty="0"/>
          </a:p>
          <a:p>
            <a:pPr marL="285750" lvl="0" indent="-285750">
              <a:lnSpc>
                <a:spcPct val="120000"/>
              </a:lnSpc>
              <a:buFont typeface="Arial" panose="020B0604020202020204" pitchFamily="34" charset="0"/>
              <a:buChar char="•"/>
            </a:pPr>
            <a:r>
              <a:rPr lang="is-IS" sz="2000" dirty="0"/>
              <a:t>Samkvæmt 12. grein reglugerðar 535/2011 er heimilt að skilgreina vatnshlot sem </a:t>
            </a:r>
            <a:r>
              <a:rPr lang="is-IS" sz="2000" b="1" i="1" dirty="0"/>
              <a:t>“mikið breytt vatnshlot” </a:t>
            </a:r>
            <a:r>
              <a:rPr lang="en-US" sz="2000" dirty="0" err="1"/>
              <a:t>ef</a:t>
            </a:r>
            <a:r>
              <a:rPr lang="en-US" sz="2000" dirty="0"/>
              <a:t> </a:t>
            </a:r>
            <a:r>
              <a:rPr lang="en-US" sz="2000" dirty="0" err="1"/>
              <a:t>mögulegar</a:t>
            </a:r>
            <a:r>
              <a:rPr lang="en-US" sz="2000" dirty="0"/>
              <a:t> </a:t>
            </a:r>
            <a:r>
              <a:rPr lang="en-US" sz="2000" dirty="0" err="1"/>
              <a:t>mótvægisaðgerðir</a:t>
            </a:r>
            <a:r>
              <a:rPr lang="en-US" sz="2000" dirty="0"/>
              <a:t> til </a:t>
            </a:r>
            <a:r>
              <a:rPr lang="en-US" sz="2000" dirty="0" err="1"/>
              <a:t>að</a:t>
            </a:r>
            <a:r>
              <a:rPr lang="en-US" sz="2000" dirty="0"/>
              <a:t> </a:t>
            </a:r>
            <a:r>
              <a:rPr lang="en-US" sz="2000" dirty="0" err="1"/>
              <a:t>endurheimta</a:t>
            </a:r>
            <a:r>
              <a:rPr lang="en-US" sz="2000" dirty="0"/>
              <a:t> </a:t>
            </a:r>
            <a:r>
              <a:rPr lang="en-US" sz="2000" dirty="0" err="1"/>
              <a:t>gott</a:t>
            </a:r>
            <a:r>
              <a:rPr lang="en-US" sz="2000" dirty="0"/>
              <a:t> </a:t>
            </a:r>
            <a:r>
              <a:rPr lang="en-US" sz="2000" dirty="0" err="1"/>
              <a:t>vistfræðilegt</a:t>
            </a:r>
            <a:r>
              <a:rPr lang="en-US" sz="2000" dirty="0"/>
              <a:t> </a:t>
            </a:r>
            <a:r>
              <a:rPr lang="en-US" sz="2000" dirty="0" err="1"/>
              <a:t>ástand</a:t>
            </a:r>
            <a:r>
              <a:rPr lang="en-US" sz="2000" dirty="0"/>
              <a:t> </a:t>
            </a:r>
            <a:r>
              <a:rPr lang="en-US" sz="2000" dirty="0" err="1"/>
              <a:t>vatnshlotsins</a:t>
            </a:r>
            <a:r>
              <a:rPr lang="en-US" sz="2000" dirty="0"/>
              <a:t> </a:t>
            </a:r>
            <a:r>
              <a:rPr lang="en-US" sz="2000" dirty="0" err="1"/>
              <a:t>hafa</a:t>
            </a:r>
            <a:r>
              <a:rPr lang="en-US" sz="2000" dirty="0"/>
              <a:t> </a:t>
            </a:r>
            <a:r>
              <a:rPr lang="en-US" sz="2000" dirty="0" err="1"/>
              <a:t>neikvæð</a:t>
            </a:r>
            <a:r>
              <a:rPr lang="en-US" sz="2000" dirty="0"/>
              <a:t> </a:t>
            </a:r>
            <a:r>
              <a:rPr lang="en-US" sz="2000" dirty="0" err="1"/>
              <a:t>áhrif</a:t>
            </a:r>
            <a:r>
              <a:rPr lang="en-US" sz="2000" dirty="0"/>
              <a:t> á </a:t>
            </a:r>
            <a:r>
              <a:rPr lang="en-US" sz="2000" dirty="0" err="1"/>
              <a:t>eftirfarandi</a:t>
            </a:r>
            <a:r>
              <a:rPr lang="en-US" sz="2000" dirty="0"/>
              <a:t> </a:t>
            </a:r>
            <a:r>
              <a:rPr lang="en-US" sz="2000" dirty="0" err="1"/>
              <a:t>þætti</a:t>
            </a:r>
            <a:r>
              <a:rPr lang="en-US" sz="2000" dirty="0"/>
              <a:t>:</a:t>
            </a:r>
            <a:endParaRPr lang="is-IS" sz="2000" dirty="0"/>
          </a:p>
          <a:p>
            <a:pPr marL="285750" lvl="0" indent="-285750">
              <a:lnSpc>
                <a:spcPct val="120000"/>
              </a:lnSpc>
              <a:buFont typeface="Arial" panose="020B0604020202020204" pitchFamily="34" charset="0"/>
              <a:buChar char="•"/>
            </a:pPr>
            <a:endParaRPr lang="is-IS" dirty="0"/>
          </a:p>
          <a:p>
            <a:pPr>
              <a:lnSpc>
                <a:spcPct val="120000"/>
              </a:lnSpc>
            </a:pPr>
            <a:endParaRPr lang="en-US" dirty="0"/>
          </a:p>
        </p:txBody>
      </p:sp>
      <p:sp>
        <p:nvSpPr>
          <p:cNvPr id="7" name="TextBox 6">
            <a:extLst>
              <a:ext uri="{FF2B5EF4-FFF2-40B4-BE49-F238E27FC236}">
                <a16:creationId xmlns:a16="http://schemas.microsoft.com/office/drawing/2014/main" id="{67F453C9-D240-454D-968B-86B3CF017DDD}"/>
              </a:ext>
            </a:extLst>
          </p:cNvPr>
          <p:cNvSpPr txBox="1"/>
          <p:nvPr/>
        </p:nvSpPr>
        <p:spPr>
          <a:xfrm>
            <a:off x="1380422" y="3429000"/>
            <a:ext cx="9431153" cy="3061736"/>
          </a:xfrm>
          <a:prstGeom prst="rect">
            <a:avLst/>
          </a:prstGeom>
          <a:noFill/>
        </p:spPr>
        <p:txBody>
          <a:bodyPr wrap="square" rtlCol="0" anchor="t">
            <a:spAutoFit/>
          </a:bodyPr>
          <a:lstStyle/>
          <a:p>
            <a:pPr marL="285750" lvl="0" indent="-285750">
              <a:lnSpc>
                <a:spcPct val="120000"/>
              </a:lnSpc>
              <a:buFont typeface="Wingdings" panose="05000000000000000000" pitchFamily="2" charset="2"/>
              <a:buChar char="Ø"/>
            </a:pPr>
            <a:r>
              <a:rPr lang="is-IS" dirty="0"/>
              <a:t>umhverfið í heild,</a:t>
            </a:r>
          </a:p>
          <a:p>
            <a:pPr marL="285750" lvl="0" indent="-285750">
              <a:lnSpc>
                <a:spcPct val="120000"/>
              </a:lnSpc>
              <a:buFont typeface="Wingdings" panose="05000000000000000000" pitchFamily="2" charset="2"/>
              <a:buChar char="Ø"/>
            </a:pPr>
            <a:r>
              <a:rPr lang="is-IS" dirty="0"/>
              <a:t>sigingar, hafnir eða afþreyingaraðstöðu</a:t>
            </a:r>
            <a:endParaRPr lang="is-IS" dirty="0">
              <a:cs typeface="Calibri"/>
            </a:endParaRPr>
          </a:p>
          <a:p>
            <a:pPr marL="285750" lvl="0" indent="-285750">
              <a:lnSpc>
                <a:spcPct val="120000"/>
              </a:lnSpc>
              <a:buFont typeface="Wingdings" panose="05000000000000000000" pitchFamily="2" charset="2"/>
              <a:buChar char="Ø"/>
            </a:pPr>
            <a:r>
              <a:rPr lang="is-IS" dirty="0"/>
              <a:t>starfsemi sem hefur í för með sér geymslu, flutning og hjáveitu vatns, t.d. neysluvatnsmiðlun, orkuvinnslu eða áveitu</a:t>
            </a:r>
            <a:endParaRPr lang="is-IS" dirty="0">
              <a:cs typeface="Calibri"/>
            </a:endParaRPr>
          </a:p>
          <a:p>
            <a:pPr marL="285750" lvl="0" indent="-285750">
              <a:lnSpc>
                <a:spcPct val="120000"/>
              </a:lnSpc>
              <a:buFont typeface="Wingdings" panose="05000000000000000000" pitchFamily="2" charset="2"/>
              <a:buChar char="Ø"/>
            </a:pPr>
            <a:r>
              <a:rPr lang="is-IS" dirty="0"/>
              <a:t>Stjórnun vatnshæðar og rennslis, flóðavarnir, framræslu eða</a:t>
            </a:r>
            <a:endParaRPr lang="is-IS" dirty="0">
              <a:cs typeface="Calibri"/>
            </a:endParaRPr>
          </a:p>
          <a:p>
            <a:pPr marL="285750" lvl="0" indent="-285750">
              <a:lnSpc>
                <a:spcPct val="120000"/>
              </a:lnSpc>
              <a:buFont typeface="Wingdings" panose="05000000000000000000" pitchFamily="2" charset="2"/>
              <a:buChar char="Ø"/>
            </a:pPr>
            <a:r>
              <a:rPr lang="is-IS" dirty="0"/>
              <a:t>önnur sjálfbær umsvif jafnmikilvæg og hin framangreindu.</a:t>
            </a:r>
            <a:endParaRPr lang="is-IS" dirty="0">
              <a:cs typeface="Calibri" panose="020F0502020204030204"/>
            </a:endParaRPr>
          </a:p>
          <a:p>
            <a:pPr marL="285750" lvl="0" indent="-285750">
              <a:lnSpc>
                <a:spcPct val="120000"/>
              </a:lnSpc>
              <a:buFont typeface="Wingdings" panose="05000000000000000000" pitchFamily="2" charset="2"/>
              <a:buChar char="Ø"/>
            </a:pPr>
            <a:r>
              <a:rPr lang="is-IS" dirty="0"/>
              <a:t>Þegar framangreind áhrif eru ekki samfélagslega eða fjárhagslega gerleg</a:t>
            </a:r>
            <a:endParaRPr lang="is-IS" dirty="0">
              <a:cs typeface="Calibri"/>
            </a:endParaRPr>
          </a:p>
          <a:p>
            <a:pPr>
              <a:lnSpc>
                <a:spcPct val="120000"/>
              </a:lnSpc>
            </a:pPr>
            <a:endParaRPr lang="is-IS" dirty="0"/>
          </a:p>
          <a:p>
            <a:pPr>
              <a:lnSpc>
                <a:spcPct val="120000"/>
              </a:lnSpc>
            </a:pPr>
            <a:endParaRPr lang="en-US" dirty="0"/>
          </a:p>
        </p:txBody>
      </p:sp>
      <p:sp>
        <p:nvSpPr>
          <p:cNvPr id="9" name="Title 1">
            <a:extLst>
              <a:ext uri="{FF2B5EF4-FFF2-40B4-BE49-F238E27FC236}">
                <a16:creationId xmlns:a16="http://schemas.microsoft.com/office/drawing/2014/main" id="{F25871CD-D710-40F4-B98B-85C112E71149}"/>
              </a:ext>
            </a:extLst>
          </p:cNvPr>
          <p:cNvSpPr>
            <a:spLocks noGrp="1"/>
          </p:cNvSpPr>
          <p:nvPr>
            <p:ph type="title"/>
          </p:nvPr>
        </p:nvSpPr>
        <p:spPr>
          <a:xfrm>
            <a:off x="2324167" y="604018"/>
            <a:ext cx="7543666" cy="1325563"/>
          </a:xfrm>
        </p:spPr>
        <p:txBody>
          <a:bodyPr>
            <a:normAutofit/>
          </a:bodyPr>
          <a:lstStyle/>
          <a:p>
            <a:r>
              <a:rPr lang="is-IS" sz="3600"/>
              <a:t>Mikið breytt og manngerð vatnshlot</a:t>
            </a:r>
          </a:p>
        </p:txBody>
      </p:sp>
      <p:sp>
        <p:nvSpPr>
          <p:cNvPr id="10" name="TextBox 9">
            <a:extLst>
              <a:ext uri="{FF2B5EF4-FFF2-40B4-BE49-F238E27FC236}">
                <a16:creationId xmlns:a16="http://schemas.microsoft.com/office/drawing/2014/main" id="{EA94C041-43F1-4D6B-9883-32580EB4E2E3}"/>
              </a:ext>
            </a:extLst>
          </p:cNvPr>
          <p:cNvSpPr txBox="1"/>
          <p:nvPr/>
        </p:nvSpPr>
        <p:spPr>
          <a:xfrm>
            <a:off x="568096" y="5868043"/>
            <a:ext cx="11055803" cy="771878"/>
          </a:xfrm>
          <a:prstGeom prst="rect">
            <a:avLst/>
          </a:prstGeom>
          <a:solidFill>
            <a:schemeClr val="bg1">
              <a:alpha val="76000"/>
            </a:schemeClr>
          </a:solidFill>
        </p:spPr>
        <p:txBody>
          <a:bodyPr wrap="square" rtlCol="0" anchor="t">
            <a:spAutoFit/>
          </a:bodyPr>
          <a:lstStyle/>
          <a:p>
            <a:pPr marL="285750" indent="-285750">
              <a:lnSpc>
                <a:spcPct val="120000"/>
              </a:lnSpc>
              <a:buFont typeface="Arial" panose="020B0604020202020204" pitchFamily="34" charset="0"/>
              <a:buChar char="•"/>
            </a:pPr>
            <a:r>
              <a:rPr lang="is-IS" sz="2000" dirty="0">
                <a:solidFill>
                  <a:prstClr val="black"/>
                </a:solidFill>
              </a:rPr>
              <a:t>Vinnuhópur: Veðurstofa Íslands, Náttúrufræðistofnun Íslands, Hafrannsóknastofnun og Orkustofnun</a:t>
            </a:r>
            <a:endParaRPr lang="is-IS" dirty="0"/>
          </a:p>
          <a:p>
            <a:pPr>
              <a:lnSpc>
                <a:spcPct val="120000"/>
              </a:lnSpc>
            </a:pPr>
            <a:endParaRPr lang="en-US" dirty="0"/>
          </a:p>
        </p:txBody>
      </p:sp>
    </p:spTree>
    <p:extLst>
      <p:ext uri="{BB962C8B-B14F-4D97-AF65-F5344CB8AC3E}">
        <p14:creationId xmlns:p14="http://schemas.microsoft.com/office/powerpoint/2010/main" val="29384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681606E4-7525-4371-B2FA-89824A5FC8F5}"/>
              </a:ext>
            </a:extLst>
          </p:cNvPr>
          <p:cNvPicPr>
            <a:picLocks noChangeAspect="1"/>
          </p:cNvPicPr>
          <p:nvPr/>
        </p:nvPicPr>
        <p:blipFill rotWithShape="1">
          <a:blip r:embed="rId3"/>
          <a:srcRect l="8294" t="37082" r="8820" b="1951"/>
          <a:stretch/>
        </p:blipFill>
        <p:spPr>
          <a:xfrm>
            <a:off x="1230191" y="4104079"/>
            <a:ext cx="5915464" cy="2088546"/>
          </a:xfrm>
          <a:prstGeom prst="rect">
            <a:avLst/>
          </a:prstGeom>
        </p:spPr>
      </p:pic>
      <p:sp>
        <p:nvSpPr>
          <p:cNvPr id="8" name="TextBox 7">
            <a:extLst>
              <a:ext uri="{FF2B5EF4-FFF2-40B4-BE49-F238E27FC236}">
                <a16:creationId xmlns:a16="http://schemas.microsoft.com/office/drawing/2014/main" id="{6A5E790A-0416-4111-B15F-2C22DA0EFFF2}"/>
              </a:ext>
            </a:extLst>
          </p:cNvPr>
          <p:cNvSpPr txBox="1"/>
          <p:nvPr/>
        </p:nvSpPr>
        <p:spPr>
          <a:xfrm>
            <a:off x="1887614" y="3061527"/>
            <a:ext cx="4916128" cy="734945"/>
          </a:xfrm>
          <a:prstGeom prst="rect">
            <a:avLst/>
          </a:prstGeom>
          <a:noFill/>
        </p:spPr>
        <p:txBody>
          <a:bodyPr wrap="square" rtlCol="0">
            <a:spAutoFit/>
          </a:bodyPr>
          <a:lstStyle/>
          <a:p>
            <a:pPr lvl="0">
              <a:lnSpc>
                <a:spcPct val="120000"/>
              </a:lnSpc>
            </a:pPr>
            <a:r>
              <a:rPr lang="is-IS">
                <a:solidFill>
                  <a:prstClr val="black"/>
                </a:solidFill>
              </a:rPr>
              <a:t>Nauðsynlegt er að mikið breytt vatnshlot nái umhverfismarkmiðunum </a:t>
            </a:r>
            <a:r>
              <a:rPr lang="is-IS" b="1" i="1">
                <a:solidFill>
                  <a:prstClr val="black"/>
                </a:solidFill>
              </a:rPr>
              <a:t>“gott vistmegin”</a:t>
            </a:r>
          </a:p>
        </p:txBody>
      </p:sp>
      <p:sp>
        <p:nvSpPr>
          <p:cNvPr id="9" name="Title 1">
            <a:extLst>
              <a:ext uri="{FF2B5EF4-FFF2-40B4-BE49-F238E27FC236}">
                <a16:creationId xmlns:a16="http://schemas.microsoft.com/office/drawing/2014/main" id="{DFE8ACA8-B563-46D0-BBEA-370517E51C42}"/>
              </a:ext>
            </a:extLst>
          </p:cNvPr>
          <p:cNvSpPr>
            <a:spLocks noGrp="1"/>
          </p:cNvSpPr>
          <p:nvPr>
            <p:ph type="title"/>
          </p:nvPr>
        </p:nvSpPr>
        <p:spPr>
          <a:xfrm>
            <a:off x="2134366" y="1254258"/>
            <a:ext cx="4107113" cy="1325563"/>
          </a:xfrm>
        </p:spPr>
        <p:txBody>
          <a:bodyPr>
            <a:normAutofit/>
          </a:bodyPr>
          <a:lstStyle/>
          <a:p>
            <a:r>
              <a:rPr lang="is-IS" sz="3600"/>
              <a:t>Mikið breytt og manngerð vatnshlot</a:t>
            </a:r>
          </a:p>
        </p:txBody>
      </p:sp>
      <p:pic>
        <p:nvPicPr>
          <p:cNvPr id="5122" name="Picture 2">
            <a:extLst>
              <a:ext uri="{FF2B5EF4-FFF2-40B4-BE49-F238E27FC236}">
                <a16:creationId xmlns:a16="http://schemas.microsoft.com/office/drawing/2014/main" id="{B82B103D-01DA-43ED-A7EA-63A672828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9550" y="0"/>
            <a:ext cx="4362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428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E35AF-CBBC-418A-BAB9-EF16D098EC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8919" y="193633"/>
            <a:ext cx="5078304" cy="6470733"/>
          </a:xfrm>
          <a:prstGeom prst="rect">
            <a:avLst/>
          </a:prstGeom>
          <a:noFill/>
        </p:spPr>
      </p:pic>
      <p:sp>
        <p:nvSpPr>
          <p:cNvPr id="6" name="TextBox 5">
            <a:extLst>
              <a:ext uri="{FF2B5EF4-FFF2-40B4-BE49-F238E27FC236}">
                <a16:creationId xmlns:a16="http://schemas.microsoft.com/office/drawing/2014/main" id="{48B61DD7-058C-44C6-910A-4EDA85676993}"/>
              </a:ext>
            </a:extLst>
          </p:cNvPr>
          <p:cNvSpPr txBox="1"/>
          <p:nvPr/>
        </p:nvSpPr>
        <p:spPr>
          <a:xfrm>
            <a:off x="973213" y="2232383"/>
            <a:ext cx="6656659" cy="4154984"/>
          </a:xfrm>
          <a:prstGeom prst="rect">
            <a:avLst/>
          </a:prstGeom>
          <a:noFill/>
        </p:spPr>
        <p:txBody>
          <a:bodyPr wrap="square" rtlCol="0">
            <a:spAutoFit/>
          </a:bodyPr>
          <a:lstStyle/>
          <a:p>
            <a:r>
              <a:rPr lang="is-IS" sz="2000" b="1">
                <a:latin typeface="+mj-lt"/>
              </a:rPr>
              <a:t>3. Skimun - </a:t>
            </a:r>
            <a:r>
              <a:rPr lang="is-IS" sz="2000">
                <a:latin typeface="+mj-lt"/>
              </a:rPr>
              <a:t>eru einhverjar breytingar á vatnsformfræðinni?</a:t>
            </a:r>
          </a:p>
          <a:p>
            <a:endParaRPr lang="is-IS" sz="2000"/>
          </a:p>
          <a:p>
            <a:r>
              <a:rPr lang="is-IS" sz="2000" b="1">
                <a:latin typeface="+mj-lt"/>
              </a:rPr>
              <a:t>4. Lýsið marktækum breytingum á vatnsformfræðinni </a:t>
            </a:r>
          </a:p>
          <a:p>
            <a:endParaRPr lang="is-IS" b="1"/>
          </a:p>
          <a:p>
            <a:endParaRPr lang="en-US"/>
          </a:p>
          <a:p>
            <a:endParaRPr lang="en-US" b="1"/>
          </a:p>
          <a:p>
            <a:endParaRPr lang="en-US" b="1"/>
          </a:p>
          <a:p>
            <a:endParaRPr lang="en-US" b="1"/>
          </a:p>
          <a:p>
            <a:endParaRPr lang="en-US" b="1"/>
          </a:p>
          <a:p>
            <a:endParaRPr lang="en-US" b="1"/>
          </a:p>
          <a:p>
            <a:endParaRPr lang="en-US" b="1"/>
          </a:p>
          <a:p>
            <a:r>
              <a:rPr lang="en-US" sz="2000" b="1"/>
              <a:t>5. </a:t>
            </a:r>
            <a:r>
              <a:rPr lang="en-US" sz="2000" b="1">
                <a:latin typeface="+mj-lt"/>
              </a:rPr>
              <a:t>Mun </a:t>
            </a:r>
            <a:r>
              <a:rPr lang="en-US" sz="2000" b="1" err="1">
                <a:latin typeface="+mj-lt"/>
              </a:rPr>
              <a:t>vatnshlotið</a:t>
            </a:r>
            <a:r>
              <a:rPr lang="en-US" sz="2000" b="1">
                <a:latin typeface="+mj-lt"/>
              </a:rPr>
              <a:t> ekki </a:t>
            </a:r>
            <a:r>
              <a:rPr lang="en-US" sz="2000" b="1" err="1">
                <a:latin typeface="+mj-lt"/>
              </a:rPr>
              <a:t>ná</a:t>
            </a:r>
            <a:r>
              <a:rPr lang="en-US" sz="2000" b="1">
                <a:latin typeface="+mj-lt"/>
              </a:rPr>
              <a:t> </a:t>
            </a:r>
            <a:r>
              <a:rPr lang="en-US" sz="2000" b="1" err="1">
                <a:latin typeface="+mj-lt"/>
              </a:rPr>
              <a:t>góðu</a:t>
            </a:r>
            <a:r>
              <a:rPr lang="en-US" sz="2000" b="1">
                <a:latin typeface="+mj-lt"/>
              </a:rPr>
              <a:t> </a:t>
            </a:r>
            <a:r>
              <a:rPr lang="en-US" sz="2000" b="1" err="1">
                <a:latin typeface="+mj-lt"/>
              </a:rPr>
              <a:t>vistfræðilegu</a:t>
            </a:r>
            <a:r>
              <a:rPr lang="en-US" sz="2000" b="1">
                <a:latin typeface="+mj-lt"/>
              </a:rPr>
              <a:t> </a:t>
            </a:r>
            <a:r>
              <a:rPr lang="en-US" sz="2000" b="1" err="1">
                <a:latin typeface="+mj-lt"/>
              </a:rPr>
              <a:t>ástandi</a:t>
            </a:r>
            <a:r>
              <a:rPr lang="en-US" sz="2000" b="1">
                <a:latin typeface="+mj-lt"/>
              </a:rPr>
              <a:t> </a:t>
            </a:r>
            <a:r>
              <a:rPr lang="en-US" sz="2000" b="1" err="1">
                <a:latin typeface="+mj-lt"/>
              </a:rPr>
              <a:t>vegna</a:t>
            </a:r>
            <a:r>
              <a:rPr lang="en-US" sz="2000" b="1">
                <a:latin typeface="+mj-lt"/>
              </a:rPr>
              <a:t> </a:t>
            </a:r>
            <a:r>
              <a:rPr lang="en-US" sz="2000" b="1" err="1">
                <a:latin typeface="+mj-lt"/>
              </a:rPr>
              <a:t>manngerðra</a:t>
            </a:r>
            <a:r>
              <a:rPr lang="en-US" sz="2000" b="1">
                <a:latin typeface="+mj-lt"/>
              </a:rPr>
              <a:t> </a:t>
            </a:r>
            <a:r>
              <a:rPr lang="en-US" sz="2000" b="1" err="1">
                <a:latin typeface="+mj-lt"/>
              </a:rPr>
              <a:t>breytinga</a:t>
            </a:r>
            <a:r>
              <a:rPr lang="en-US" sz="2000" b="1">
                <a:latin typeface="+mj-lt"/>
              </a:rPr>
              <a:t> á </a:t>
            </a:r>
            <a:r>
              <a:rPr lang="en-US" sz="2000" b="1" err="1">
                <a:latin typeface="+mj-lt"/>
              </a:rPr>
              <a:t>vatnsformfræðinni</a:t>
            </a:r>
            <a:r>
              <a:rPr lang="en-US" sz="2000" b="1">
                <a:latin typeface="+mj-lt"/>
              </a:rPr>
              <a:t>? </a:t>
            </a:r>
            <a:r>
              <a:rPr lang="en-US" sz="2000">
                <a:latin typeface="+mj-lt"/>
              </a:rPr>
              <a:t>– </a:t>
            </a:r>
            <a:r>
              <a:rPr lang="en-US" sz="2000" err="1">
                <a:latin typeface="+mj-lt"/>
              </a:rPr>
              <a:t>þekking</a:t>
            </a:r>
            <a:r>
              <a:rPr lang="en-US" sz="2000">
                <a:latin typeface="+mj-lt"/>
              </a:rPr>
              <a:t> á </a:t>
            </a:r>
            <a:r>
              <a:rPr lang="en-US" sz="2000" err="1">
                <a:latin typeface="+mj-lt"/>
              </a:rPr>
              <a:t>tengingu</a:t>
            </a:r>
            <a:r>
              <a:rPr lang="en-US" sz="2000">
                <a:latin typeface="+mj-lt"/>
              </a:rPr>
              <a:t> </a:t>
            </a:r>
            <a:r>
              <a:rPr lang="en-US" sz="2000" err="1">
                <a:latin typeface="+mj-lt"/>
              </a:rPr>
              <a:t>lífríkis</a:t>
            </a:r>
            <a:r>
              <a:rPr lang="en-US" sz="2000">
                <a:latin typeface="+mj-lt"/>
              </a:rPr>
              <a:t> </a:t>
            </a:r>
            <a:r>
              <a:rPr lang="en-US" sz="2000" err="1">
                <a:latin typeface="+mj-lt"/>
              </a:rPr>
              <a:t>og</a:t>
            </a:r>
            <a:r>
              <a:rPr lang="en-US" sz="2000">
                <a:latin typeface="+mj-lt"/>
              </a:rPr>
              <a:t> </a:t>
            </a:r>
            <a:r>
              <a:rPr lang="en-US" sz="2000" err="1">
                <a:latin typeface="+mj-lt"/>
              </a:rPr>
              <a:t>vatnsformfræði</a:t>
            </a:r>
            <a:r>
              <a:rPr lang="en-US" sz="2000">
                <a:latin typeface="+mj-lt"/>
              </a:rPr>
              <a:t> </a:t>
            </a:r>
            <a:r>
              <a:rPr lang="en-US" sz="2000" err="1">
                <a:latin typeface="+mj-lt"/>
              </a:rPr>
              <a:t>nauðsynleg</a:t>
            </a:r>
            <a:r>
              <a:rPr lang="en-US" sz="2000">
                <a:latin typeface="+mj-lt"/>
              </a:rPr>
              <a:t>.</a:t>
            </a:r>
            <a:endParaRPr lang="is-IS" sz="2000">
              <a:latin typeface="+mj-lt"/>
            </a:endParaRPr>
          </a:p>
        </p:txBody>
      </p:sp>
      <p:sp>
        <p:nvSpPr>
          <p:cNvPr id="8" name="TextBox 7">
            <a:extLst>
              <a:ext uri="{FF2B5EF4-FFF2-40B4-BE49-F238E27FC236}">
                <a16:creationId xmlns:a16="http://schemas.microsoft.com/office/drawing/2014/main" id="{776F55BF-DFC3-4F58-87CE-E011106BD405}"/>
              </a:ext>
            </a:extLst>
          </p:cNvPr>
          <p:cNvSpPr txBox="1"/>
          <p:nvPr/>
        </p:nvSpPr>
        <p:spPr>
          <a:xfrm>
            <a:off x="1323690" y="3386545"/>
            <a:ext cx="5254752" cy="1846659"/>
          </a:xfrm>
          <a:prstGeom prst="rect">
            <a:avLst/>
          </a:prstGeom>
          <a:solidFill>
            <a:schemeClr val="bg1">
              <a:lumMod val="85000"/>
            </a:schemeClr>
          </a:solidFill>
        </p:spPr>
        <p:txBody>
          <a:bodyPr wrap="square" rtlCol="0" anchor="t">
            <a:spAutoFit/>
          </a:bodyPr>
          <a:lstStyle/>
          <a:p>
            <a:r>
              <a:rPr lang="is-IS" sz="1600">
                <a:latin typeface="+mj-lt"/>
              </a:rPr>
              <a:t>Dæmi um marktækar breytingar: </a:t>
            </a:r>
          </a:p>
          <a:p>
            <a:pPr marL="285750" lvl="0" indent="-285750">
              <a:buFont typeface="Arial" panose="020B0604020202020204" pitchFamily="34" charset="0"/>
              <a:buChar char="•"/>
            </a:pPr>
            <a:r>
              <a:rPr lang="is-IS" sz="1600">
                <a:latin typeface="+mj-lt"/>
              </a:rPr>
              <a:t>Straumvötn sem hefur verið breytt í stöðuvötn stærra en 0,5 km</a:t>
            </a:r>
            <a:r>
              <a:rPr lang="is-IS" sz="1600" baseline="30000">
                <a:latin typeface="+mj-lt"/>
              </a:rPr>
              <a:t>2</a:t>
            </a:r>
            <a:endParaRPr lang="en-US" sz="1600">
              <a:latin typeface="+mj-lt"/>
            </a:endParaRPr>
          </a:p>
          <a:p>
            <a:pPr marL="285750" lvl="0" indent="-285750">
              <a:buFont typeface="Arial" panose="020B0604020202020204" pitchFamily="34" charset="0"/>
              <a:buChar char="•"/>
            </a:pPr>
            <a:r>
              <a:rPr lang="is-IS" sz="1600">
                <a:latin typeface="+mj-lt"/>
              </a:rPr>
              <a:t>Vatnshæð hefur breyst meira en 10 m</a:t>
            </a:r>
            <a:endParaRPr lang="en-US" sz="1600">
              <a:latin typeface="+mj-lt"/>
            </a:endParaRPr>
          </a:p>
          <a:p>
            <a:pPr marL="285750" lvl="0" indent="-285750">
              <a:buFont typeface="Arial" panose="020B0604020202020204" pitchFamily="34" charset="0"/>
              <a:buChar char="•"/>
            </a:pPr>
            <a:r>
              <a:rPr lang="is-IS" sz="1600">
                <a:latin typeface="+mj-lt"/>
              </a:rPr>
              <a:t>Árlegar breytingar á vatnshæð eru meira en 3 metrar á milli há- og lágstöðu í stöðuvatni/lóni</a:t>
            </a:r>
            <a:endParaRPr lang="en-US" sz="1600">
              <a:latin typeface="+mj-lt"/>
            </a:endParaRPr>
          </a:p>
          <a:p>
            <a:endParaRPr lang="en-US"/>
          </a:p>
        </p:txBody>
      </p:sp>
      <p:sp>
        <p:nvSpPr>
          <p:cNvPr id="9" name="Title 1">
            <a:extLst>
              <a:ext uri="{FF2B5EF4-FFF2-40B4-BE49-F238E27FC236}">
                <a16:creationId xmlns:a16="http://schemas.microsoft.com/office/drawing/2014/main" id="{3856EDDC-C889-4FC7-9BBF-19D6A1851BF4}"/>
              </a:ext>
            </a:extLst>
          </p:cNvPr>
          <p:cNvSpPr>
            <a:spLocks noGrp="1"/>
          </p:cNvSpPr>
          <p:nvPr>
            <p:ph type="title"/>
          </p:nvPr>
        </p:nvSpPr>
        <p:spPr>
          <a:xfrm>
            <a:off x="550017" y="802457"/>
            <a:ext cx="6179455" cy="1325563"/>
          </a:xfrm>
        </p:spPr>
        <p:txBody>
          <a:bodyPr>
            <a:normAutofit/>
          </a:bodyPr>
          <a:lstStyle/>
          <a:p>
            <a:r>
              <a:rPr lang="is-IS" sz="3600"/>
              <a:t>Aðferðarfræði við tilnefningu á mikið breyttum vatnshlotum</a:t>
            </a:r>
          </a:p>
        </p:txBody>
      </p:sp>
    </p:spTree>
    <p:extLst>
      <p:ext uri="{BB962C8B-B14F-4D97-AF65-F5344CB8AC3E}">
        <p14:creationId xmlns:p14="http://schemas.microsoft.com/office/powerpoint/2010/main" val="2134406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FD3D731-E034-43D6-ABE5-26142BA505E6}"/>
              </a:ext>
            </a:extLst>
          </p:cNvPr>
          <p:cNvPicPr>
            <a:picLocks noChangeAspect="1"/>
          </p:cNvPicPr>
          <p:nvPr/>
        </p:nvPicPr>
        <p:blipFill>
          <a:blip r:embed="rId3"/>
          <a:stretch>
            <a:fillRect/>
          </a:stretch>
        </p:blipFill>
        <p:spPr>
          <a:xfrm>
            <a:off x="5266872" y="3273538"/>
            <a:ext cx="1658256" cy="310923"/>
          </a:xfrm>
          <a:prstGeom prst="rect">
            <a:avLst/>
          </a:prstGeom>
        </p:spPr>
      </p:pic>
      <p:sp>
        <p:nvSpPr>
          <p:cNvPr id="9" name="TextBox 8">
            <a:extLst>
              <a:ext uri="{FF2B5EF4-FFF2-40B4-BE49-F238E27FC236}">
                <a16:creationId xmlns:a16="http://schemas.microsoft.com/office/drawing/2014/main" id="{C3223B8A-E7EA-498A-A66E-704453853DCE}"/>
              </a:ext>
            </a:extLst>
          </p:cNvPr>
          <p:cNvSpPr txBox="1"/>
          <p:nvPr/>
        </p:nvSpPr>
        <p:spPr>
          <a:xfrm>
            <a:off x="3505706" y="640469"/>
            <a:ext cx="4031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200" i="0" u="none" strike="noStrike" kern="1200" cap="none" spc="0" normalizeH="0" baseline="0" noProof="0">
                <a:ln>
                  <a:noFill/>
                </a:ln>
                <a:effectLst/>
                <a:uLnTx/>
                <a:uFillTx/>
                <a:latin typeface="+mj-lt"/>
                <a:ea typeface="+mn-ea"/>
                <a:cs typeface="+mn-cs"/>
              </a:rPr>
              <a:t>Kynning í Noregi</a:t>
            </a:r>
          </a:p>
        </p:txBody>
      </p:sp>
      <p:pic>
        <p:nvPicPr>
          <p:cNvPr id="13" name="Picture 12" descr="A group of people sitting at a table in a restaurant&#10;&#10;Description automatically generated">
            <a:extLst>
              <a:ext uri="{FF2B5EF4-FFF2-40B4-BE49-F238E27FC236}">
                <a16:creationId xmlns:a16="http://schemas.microsoft.com/office/drawing/2014/main" id="{03B230D5-2C8F-4BA2-A6C9-2941B3B8E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74" y="1805760"/>
            <a:ext cx="3914075" cy="2935556"/>
          </a:xfrm>
          <a:prstGeom prst="rect">
            <a:avLst/>
          </a:prstGeom>
        </p:spPr>
      </p:pic>
      <p:pic>
        <p:nvPicPr>
          <p:cNvPr id="14" name="Picture 13">
            <a:extLst>
              <a:ext uri="{FF2B5EF4-FFF2-40B4-BE49-F238E27FC236}">
                <a16:creationId xmlns:a16="http://schemas.microsoft.com/office/drawing/2014/main" id="{F2262E3F-2CB7-4F77-9216-0812F7350452}"/>
              </a:ext>
            </a:extLst>
          </p:cNvPr>
          <p:cNvPicPr>
            <a:picLocks noChangeAspect="1"/>
          </p:cNvPicPr>
          <p:nvPr/>
        </p:nvPicPr>
        <p:blipFill rotWithShape="1">
          <a:blip r:embed="rId5"/>
          <a:srcRect t="2742" r="3304"/>
          <a:stretch/>
        </p:blipFill>
        <p:spPr>
          <a:xfrm>
            <a:off x="4917469" y="1612232"/>
            <a:ext cx="6708957" cy="3589033"/>
          </a:xfrm>
          <a:prstGeom prst="rect">
            <a:avLst/>
          </a:prstGeom>
        </p:spPr>
      </p:pic>
    </p:spTree>
    <p:extLst>
      <p:ext uri="{BB962C8B-B14F-4D97-AF65-F5344CB8AC3E}">
        <p14:creationId xmlns:p14="http://schemas.microsoft.com/office/powerpoint/2010/main" val="169644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BBAD-783D-42CC-905A-84A416189AB0}"/>
              </a:ext>
            </a:extLst>
          </p:cNvPr>
          <p:cNvSpPr>
            <a:spLocks noGrp="1"/>
          </p:cNvSpPr>
          <p:nvPr>
            <p:ph type="ctrTitle"/>
          </p:nvPr>
        </p:nvSpPr>
        <p:spPr>
          <a:xfrm>
            <a:off x="519034" y="672259"/>
            <a:ext cx="6262062" cy="1007616"/>
          </a:xfrm>
        </p:spPr>
        <p:txBody>
          <a:bodyPr vert="horz" lIns="91440" tIns="45720" rIns="91440" bIns="45720" rtlCol="0" anchor="ctr">
            <a:normAutofit fontScale="90000"/>
          </a:bodyPr>
          <a:lstStyle/>
          <a:p>
            <a:r>
              <a:rPr lang="en-US" sz="4400" b="0" err="1">
                <a:solidFill>
                  <a:schemeClr val="tx1"/>
                </a:solidFill>
                <a:latin typeface="+mj-lt"/>
                <a:ea typeface="+mj-ea"/>
                <a:cs typeface="+mj-cs"/>
              </a:rPr>
              <a:t>Vatnatilskipun</a:t>
            </a:r>
            <a:r>
              <a:rPr lang="en-US" sz="4400" b="0">
                <a:solidFill>
                  <a:schemeClr val="tx1"/>
                </a:solidFill>
                <a:latin typeface="+mj-lt"/>
                <a:ea typeface="+mj-ea"/>
                <a:cs typeface="+mj-cs"/>
              </a:rPr>
              <a:t> (2000/60/EC)</a:t>
            </a:r>
            <a:endParaRPr lang="en-US" sz="4400" b="0" kern="1200">
              <a:solidFill>
                <a:schemeClr val="tx1"/>
              </a:solidFill>
              <a:latin typeface="+mj-lt"/>
              <a:ea typeface="+mj-ea"/>
              <a:cs typeface="+mj-cs"/>
            </a:endParaRPr>
          </a:p>
        </p:txBody>
      </p:sp>
      <p:sp>
        <p:nvSpPr>
          <p:cNvPr id="5" name="TextBox 4">
            <a:extLst>
              <a:ext uri="{FF2B5EF4-FFF2-40B4-BE49-F238E27FC236}">
                <a16:creationId xmlns:a16="http://schemas.microsoft.com/office/drawing/2014/main" id="{83ED25EF-D6A5-4D20-9145-1B4D8A5405B6}"/>
              </a:ext>
            </a:extLst>
          </p:cNvPr>
          <p:cNvSpPr txBox="1"/>
          <p:nvPr/>
        </p:nvSpPr>
        <p:spPr>
          <a:xfrm>
            <a:off x="566678" y="1557973"/>
            <a:ext cx="6166774" cy="5863144"/>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is-IS" sz="2400">
                <a:latin typeface="+mj-lt"/>
              </a:rPr>
              <a:t>Innleidd í lög 36/2011 um stjórn vatnamála</a:t>
            </a:r>
          </a:p>
          <a:p>
            <a:pPr marL="457200" indent="-457200">
              <a:spcBef>
                <a:spcPts val="600"/>
              </a:spcBef>
              <a:spcAft>
                <a:spcPts val="600"/>
              </a:spcAft>
              <a:buFont typeface="Arial" panose="020B0604020202020204" pitchFamily="34" charset="0"/>
              <a:buChar char="•"/>
            </a:pPr>
            <a:r>
              <a:rPr lang="is-IS" sz="2400">
                <a:latin typeface="+mj-lt"/>
              </a:rPr>
              <a:t>Útfærð í reglugerðum:</a:t>
            </a:r>
          </a:p>
          <a:p>
            <a:pPr marL="914400" lvl="1" indent="-457200">
              <a:spcBef>
                <a:spcPts val="600"/>
              </a:spcBef>
              <a:spcAft>
                <a:spcPts val="600"/>
              </a:spcAft>
              <a:buFont typeface="Wingdings" panose="05000000000000000000" pitchFamily="2" charset="2"/>
              <a:buChar char="Ø"/>
            </a:pPr>
            <a:r>
              <a:rPr lang="is-IS" sz="2000">
                <a:latin typeface="+mj-lt"/>
              </a:rPr>
              <a:t>935/2011 um stjórn vatnamála</a:t>
            </a:r>
          </a:p>
          <a:p>
            <a:pPr marL="914400" lvl="1" indent="-457200">
              <a:spcBef>
                <a:spcPts val="600"/>
              </a:spcBef>
              <a:spcAft>
                <a:spcPts val="600"/>
              </a:spcAft>
              <a:buFont typeface="Wingdings" panose="05000000000000000000" pitchFamily="2" charset="2"/>
              <a:buChar char="Ø"/>
            </a:pPr>
            <a:r>
              <a:rPr lang="is-IS" sz="2000">
                <a:latin typeface="+mj-lt"/>
              </a:rPr>
              <a:t>535/2011 um flokkun vatnshlota, eiginleika þeirra, álagsgreiningu og vöktun</a:t>
            </a:r>
          </a:p>
          <a:p>
            <a:pPr marL="457200" indent="-457200">
              <a:spcBef>
                <a:spcPts val="600"/>
              </a:spcBef>
              <a:spcAft>
                <a:spcPts val="600"/>
              </a:spcAft>
              <a:buFont typeface="Arial" panose="020B0604020202020204" pitchFamily="34" charset="0"/>
              <a:buChar char="•"/>
            </a:pPr>
            <a:r>
              <a:rPr lang="is-IS" sz="2400">
                <a:latin typeface="+mj-lt"/>
              </a:rPr>
              <a:t>Allt yfirborðsvatn (straumvötn, stöðuvötn og strandsjór) og grunnvatn</a:t>
            </a:r>
          </a:p>
          <a:p>
            <a:pPr marL="457200" indent="-457200">
              <a:spcBef>
                <a:spcPts val="600"/>
              </a:spcBef>
              <a:spcAft>
                <a:spcPts val="600"/>
              </a:spcAft>
              <a:buFont typeface="Arial" panose="020B0604020202020204" pitchFamily="34" charset="0"/>
              <a:buChar char="•"/>
            </a:pPr>
            <a:r>
              <a:rPr lang="is-IS" sz="2400">
                <a:latin typeface="+mj-lt"/>
                <a:cs typeface="Times New Roman" panose="02020603050405020304" pitchFamily="18" charset="0"/>
              </a:rPr>
              <a:t>Langt hlé í innleiðingu </a:t>
            </a:r>
          </a:p>
          <a:p>
            <a:pPr marL="457200" indent="-457200">
              <a:spcBef>
                <a:spcPts val="600"/>
              </a:spcBef>
              <a:spcAft>
                <a:spcPts val="600"/>
              </a:spcAft>
              <a:buFont typeface="Arial" panose="020B0604020202020204" pitchFamily="34" charset="0"/>
              <a:buChar char="•"/>
            </a:pPr>
            <a:r>
              <a:rPr lang="is-IS" sz="2400">
                <a:solidFill>
                  <a:srgbClr val="000000"/>
                </a:solidFill>
                <a:latin typeface="+mj-lt"/>
                <a:cs typeface="Times New Roman" panose="02020603050405020304" pitchFamily="18" charset="0"/>
              </a:rPr>
              <a:t>Mikil vinna farið í að koma málaflokknum   aftur af stað</a:t>
            </a:r>
          </a:p>
          <a:p>
            <a:pPr marL="457200" indent="-457200">
              <a:spcBef>
                <a:spcPts val="600"/>
              </a:spcBef>
              <a:spcAft>
                <a:spcPts val="600"/>
              </a:spcAft>
              <a:buFont typeface="Arial" panose="020B0604020202020204" pitchFamily="34" charset="0"/>
              <a:buChar char="•"/>
            </a:pPr>
            <a:r>
              <a:rPr lang="is-IS" sz="2400">
                <a:solidFill>
                  <a:srgbClr val="000000"/>
                </a:solidFill>
                <a:latin typeface="+mj-lt"/>
                <a:cs typeface="Times New Roman" panose="02020603050405020304" pitchFamily="18" charset="0"/>
              </a:rPr>
              <a:t>Umhverfisstofnun leiðir innleiðinguna</a:t>
            </a:r>
            <a:endParaRPr lang="is-IS" sz="2400">
              <a:latin typeface="+mj-lt"/>
            </a:endParaRPr>
          </a:p>
          <a:p>
            <a:pPr marL="914400" lvl="1" indent="-457200">
              <a:buFont typeface="Wingdings" panose="05000000000000000000" pitchFamily="2" charset="2"/>
              <a:buChar char="Ø"/>
            </a:pPr>
            <a:endParaRPr lang="is-IS" sz="2000">
              <a:latin typeface="+mj-lt"/>
            </a:endParaRPr>
          </a:p>
          <a:p>
            <a:pPr marL="914400" lvl="1" indent="-457200">
              <a:buFont typeface="Arial" panose="020B0604020202020204" pitchFamily="34" charset="0"/>
              <a:buChar char="•"/>
            </a:pPr>
            <a:endParaRPr lang="is-IS" sz="2800">
              <a:latin typeface="+mj-lt"/>
            </a:endParaRPr>
          </a:p>
        </p:txBody>
      </p:sp>
      <p:pic>
        <p:nvPicPr>
          <p:cNvPr id="6" name="Picture 5">
            <a:extLst>
              <a:ext uri="{FF2B5EF4-FFF2-40B4-BE49-F238E27FC236}">
                <a16:creationId xmlns:a16="http://schemas.microsoft.com/office/drawing/2014/main" id="{6889493E-9E6D-432A-BB15-7531BBC1A97F}"/>
              </a:ext>
            </a:extLst>
          </p:cNvPr>
          <p:cNvPicPr>
            <a:picLocks noChangeAspect="1"/>
          </p:cNvPicPr>
          <p:nvPr/>
        </p:nvPicPr>
        <p:blipFill>
          <a:blip r:embed="rId2"/>
          <a:stretch>
            <a:fillRect/>
          </a:stretch>
        </p:blipFill>
        <p:spPr>
          <a:xfrm>
            <a:off x="6863938" y="140187"/>
            <a:ext cx="5115614" cy="6622102"/>
          </a:xfrm>
          <a:prstGeom prst="rect">
            <a:avLst/>
          </a:prstGeom>
          <a:ln w="12700">
            <a:solidFill>
              <a:schemeClr val="tx1"/>
            </a:solidFill>
          </a:ln>
        </p:spPr>
      </p:pic>
    </p:spTree>
    <p:extLst>
      <p:ext uri="{BB962C8B-B14F-4D97-AF65-F5344CB8AC3E}">
        <p14:creationId xmlns:p14="http://schemas.microsoft.com/office/powerpoint/2010/main" val="3154502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E6A050-BA17-46C3-9B7B-7360A71AAA71}"/>
              </a:ext>
            </a:extLst>
          </p:cNvPr>
          <p:cNvSpPr txBox="1"/>
          <p:nvPr/>
        </p:nvSpPr>
        <p:spPr>
          <a:xfrm>
            <a:off x="622426" y="420392"/>
            <a:ext cx="5990135" cy="830997"/>
          </a:xfrm>
          <a:prstGeom prst="rect">
            <a:avLst/>
          </a:prstGeom>
          <a:solidFill>
            <a:schemeClr val="accent6">
              <a:lumMod val="60000"/>
              <a:lumOff val="40000"/>
            </a:schemeClr>
          </a:solidFill>
        </p:spPr>
        <p:txBody>
          <a:bodyPr wrap="square" rtlCol="0">
            <a:spAutoFit/>
          </a:bodyPr>
          <a:lstStyle/>
          <a:p>
            <a:r>
              <a:rPr lang="is-IS" sz="2400" b="1"/>
              <a:t>Hvað eru marktækar breytingar á vatnsformfræði straumvatna?</a:t>
            </a:r>
            <a:endParaRPr lang="en-US" sz="2400" b="1"/>
          </a:p>
        </p:txBody>
      </p:sp>
      <p:sp>
        <p:nvSpPr>
          <p:cNvPr id="6" name="TextBox 5">
            <a:extLst>
              <a:ext uri="{FF2B5EF4-FFF2-40B4-BE49-F238E27FC236}">
                <a16:creationId xmlns:a16="http://schemas.microsoft.com/office/drawing/2014/main" id="{5A1FF040-AD46-47E9-8EA8-17FB6FBCB868}"/>
              </a:ext>
            </a:extLst>
          </p:cNvPr>
          <p:cNvSpPr txBox="1"/>
          <p:nvPr/>
        </p:nvSpPr>
        <p:spPr>
          <a:xfrm>
            <a:off x="545431" y="1359295"/>
            <a:ext cx="6144127" cy="5078313"/>
          </a:xfrm>
          <a:prstGeom prst="rect">
            <a:avLst/>
          </a:prstGeom>
          <a:noFill/>
        </p:spPr>
        <p:txBody>
          <a:bodyPr wrap="square" rtlCol="0" anchor="t">
            <a:spAutoFit/>
          </a:bodyPr>
          <a:lstStyle/>
          <a:p>
            <a:r>
              <a:rPr lang="is-IS"/>
              <a:t>Norðmenn eru að þróa aðferðafræði við að skilgreina breytur til að lýsa vatnsformfræði og breytingum á henni.</a:t>
            </a:r>
          </a:p>
          <a:p>
            <a:endParaRPr lang="is-IS"/>
          </a:p>
          <a:p>
            <a:r>
              <a:rPr lang="is-IS"/>
              <a:t>Breytingar: </a:t>
            </a:r>
          </a:p>
          <a:p>
            <a:pPr marL="285750" indent="-285750">
              <a:buFontTx/>
              <a:buChar char="-"/>
            </a:pPr>
            <a:r>
              <a:rPr lang="is-IS"/>
              <a:t>Með langsniði árinnar</a:t>
            </a:r>
          </a:p>
          <a:p>
            <a:pPr lvl="2"/>
            <a:r>
              <a:rPr lang="is-IS"/>
              <a:t>Flóðvarnargarðar, rofgarðar</a:t>
            </a:r>
          </a:p>
          <a:p>
            <a:pPr marL="285750" indent="-285750">
              <a:buFontTx/>
              <a:buChar char="-"/>
            </a:pPr>
            <a:r>
              <a:rPr lang="is-IS"/>
              <a:t>Þvert á ána</a:t>
            </a:r>
          </a:p>
          <a:p>
            <a:pPr lvl="2"/>
            <a:r>
              <a:rPr lang="is-IS"/>
              <a:t>Stíflur, mannvirki sem hindra far fiska, rennsli og setframburð</a:t>
            </a:r>
          </a:p>
          <a:p>
            <a:pPr marL="285750" indent="-285750">
              <a:buFontTx/>
              <a:buChar char="-"/>
            </a:pPr>
            <a:r>
              <a:rPr lang="is-IS"/>
              <a:t>Í árfarvegi</a:t>
            </a:r>
          </a:p>
          <a:p>
            <a:pPr lvl="2"/>
            <a:r>
              <a:rPr lang="is-IS"/>
              <a:t>Rennslishættir, botngerð malarþekja, mannvirki og fyrirstöður</a:t>
            </a:r>
          </a:p>
          <a:p>
            <a:pPr marL="285750" indent="-285750">
              <a:buFontTx/>
              <a:buChar char="-"/>
            </a:pPr>
            <a:r>
              <a:rPr lang="is-IS"/>
              <a:t>Upplýsingar um vatnafar</a:t>
            </a:r>
            <a:endParaRPr lang="is-IS">
              <a:cs typeface="Calibri"/>
            </a:endParaRPr>
          </a:p>
          <a:p>
            <a:pPr lvl="2"/>
            <a:r>
              <a:rPr lang="is-IS"/>
              <a:t>Heildarársrennsli, sjö daga lágrennsli að vetri og sumri, tíðni 10 og 2,33 ára flóða eftir breytingar, dægursveiflur (hydropeaking)</a:t>
            </a:r>
          </a:p>
          <a:p>
            <a:endParaRPr lang="is-IS"/>
          </a:p>
          <a:p>
            <a:r>
              <a:rPr lang="is-IS" i="1"/>
              <a:t>SINTEF 2018-11-27 Rapport</a:t>
            </a:r>
          </a:p>
        </p:txBody>
      </p:sp>
      <p:pic>
        <p:nvPicPr>
          <p:cNvPr id="10" name="Picture 9" descr="A close up of text on a white background&#10;&#10;Description automatically generated">
            <a:extLst>
              <a:ext uri="{FF2B5EF4-FFF2-40B4-BE49-F238E27FC236}">
                <a16:creationId xmlns:a16="http://schemas.microsoft.com/office/drawing/2014/main" id="{2419B2B4-BDF7-43A9-83C7-63E24EDDB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382" y="19050"/>
            <a:ext cx="5314512" cy="6858000"/>
          </a:xfrm>
          <a:prstGeom prst="rect">
            <a:avLst/>
          </a:prstGeom>
        </p:spPr>
      </p:pic>
    </p:spTree>
    <p:extLst>
      <p:ext uri="{BB962C8B-B14F-4D97-AF65-F5344CB8AC3E}">
        <p14:creationId xmlns:p14="http://schemas.microsoft.com/office/powerpoint/2010/main" val="1661953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4F52B4-3C7E-4378-9A07-6153897DFCF0}"/>
              </a:ext>
            </a:extLst>
          </p:cNvPr>
          <p:cNvPicPr>
            <a:picLocks noChangeAspect="1"/>
          </p:cNvPicPr>
          <p:nvPr/>
        </p:nvPicPr>
        <p:blipFill>
          <a:blip r:embed="rId3"/>
          <a:stretch>
            <a:fillRect/>
          </a:stretch>
        </p:blipFill>
        <p:spPr>
          <a:xfrm>
            <a:off x="343471" y="1126141"/>
            <a:ext cx="4025586" cy="2516815"/>
          </a:xfrm>
          <a:prstGeom prst="rect">
            <a:avLst/>
          </a:prstGeom>
        </p:spPr>
      </p:pic>
      <p:pic>
        <p:nvPicPr>
          <p:cNvPr id="10" name="Picture 9">
            <a:extLst>
              <a:ext uri="{FF2B5EF4-FFF2-40B4-BE49-F238E27FC236}">
                <a16:creationId xmlns:a16="http://schemas.microsoft.com/office/drawing/2014/main" id="{1F06A5BA-5D3C-4662-B552-356F5F4D467E}"/>
              </a:ext>
            </a:extLst>
          </p:cNvPr>
          <p:cNvPicPr>
            <a:picLocks noChangeAspect="1"/>
          </p:cNvPicPr>
          <p:nvPr/>
        </p:nvPicPr>
        <p:blipFill>
          <a:blip r:embed="rId4"/>
          <a:stretch>
            <a:fillRect/>
          </a:stretch>
        </p:blipFill>
        <p:spPr>
          <a:xfrm>
            <a:off x="2871303" y="3396464"/>
            <a:ext cx="1755800" cy="262151"/>
          </a:xfrm>
          <a:prstGeom prst="rect">
            <a:avLst/>
          </a:prstGeom>
        </p:spPr>
      </p:pic>
      <p:sp>
        <p:nvSpPr>
          <p:cNvPr id="4" name="AutoShape 2" descr="Map of hydro power plants">
            <a:extLst>
              <a:ext uri="{FF2B5EF4-FFF2-40B4-BE49-F238E27FC236}">
                <a16:creationId xmlns:a16="http://schemas.microsoft.com/office/drawing/2014/main" id="{ABE64360-AE86-4809-A764-75102ED582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2511369-AE07-4480-8A32-0887BCE922A2}"/>
              </a:ext>
            </a:extLst>
          </p:cNvPr>
          <p:cNvPicPr>
            <a:picLocks noChangeAspect="1"/>
          </p:cNvPicPr>
          <p:nvPr/>
        </p:nvPicPr>
        <p:blipFill>
          <a:blip r:embed="rId5"/>
          <a:stretch>
            <a:fillRect/>
          </a:stretch>
        </p:blipFill>
        <p:spPr>
          <a:xfrm>
            <a:off x="4786019" y="1617649"/>
            <a:ext cx="7255727" cy="4081932"/>
          </a:xfrm>
          <a:prstGeom prst="rect">
            <a:avLst/>
          </a:prstGeom>
        </p:spPr>
      </p:pic>
      <p:pic>
        <p:nvPicPr>
          <p:cNvPr id="14" name="Picture 13">
            <a:extLst>
              <a:ext uri="{FF2B5EF4-FFF2-40B4-BE49-F238E27FC236}">
                <a16:creationId xmlns:a16="http://schemas.microsoft.com/office/drawing/2014/main" id="{C230098E-C135-473E-83DC-9BCC8281862B}"/>
              </a:ext>
            </a:extLst>
          </p:cNvPr>
          <p:cNvPicPr>
            <a:picLocks noChangeAspect="1"/>
          </p:cNvPicPr>
          <p:nvPr/>
        </p:nvPicPr>
        <p:blipFill>
          <a:blip r:embed="rId6"/>
          <a:stretch>
            <a:fillRect/>
          </a:stretch>
        </p:blipFill>
        <p:spPr>
          <a:xfrm>
            <a:off x="361028" y="3882684"/>
            <a:ext cx="4026905" cy="2516815"/>
          </a:xfrm>
          <a:prstGeom prst="rect">
            <a:avLst/>
          </a:prstGeom>
        </p:spPr>
      </p:pic>
      <p:sp>
        <p:nvSpPr>
          <p:cNvPr id="9" name="TextBox 8">
            <a:extLst>
              <a:ext uri="{FF2B5EF4-FFF2-40B4-BE49-F238E27FC236}">
                <a16:creationId xmlns:a16="http://schemas.microsoft.com/office/drawing/2014/main" id="{319EA704-D8AB-4842-9EAB-B46A2369AA94}"/>
              </a:ext>
            </a:extLst>
          </p:cNvPr>
          <p:cNvSpPr txBox="1"/>
          <p:nvPr/>
        </p:nvSpPr>
        <p:spPr>
          <a:xfrm>
            <a:off x="2867129" y="6168667"/>
            <a:ext cx="17599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900" b="0" i="0" u="none" strike="noStrike" kern="1200" cap="none" spc="0" normalizeH="0" baseline="0" noProof="0">
                <a:ln>
                  <a:noFill/>
                </a:ln>
                <a:solidFill>
                  <a:prstClr val="black"/>
                </a:solidFill>
                <a:effectLst/>
                <a:uLnTx/>
                <a:uFillTx/>
                <a:latin typeface="Calibri" panose="020F0502020204030204"/>
                <a:ea typeface="+mn-ea"/>
                <a:cs typeface="+mn-cs"/>
              </a:rPr>
              <a:t>Photo: www.landsvirkjun.is</a:t>
            </a:r>
          </a:p>
        </p:txBody>
      </p:sp>
      <p:sp>
        <p:nvSpPr>
          <p:cNvPr id="6" name="TextBox 5">
            <a:extLst>
              <a:ext uri="{FF2B5EF4-FFF2-40B4-BE49-F238E27FC236}">
                <a16:creationId xmlns:a16="http://schemas.microsoft.com/office/drawing/2014/main" id="{E0E1E7D3-021B-407F-A546-2329EB92188D}"/>
              </a:ext>
            </a:extLst>
          </p:cNvPr>
          <p:cNvSpPr txBox="1"/>
          <p:nvPr/>
        </p:nvSpPr>
        <p:spPr>
          <a:xfrm>
            <a:off x="3669024" y="1162833"/>
            <a:ext cx="8290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a:ln>
                  <a:noFill/>
                </a:ln>
                <a:solidFill>
                  <a:prstClr val="black"/>
                </a:solidFill>
                <a:effectLst/>
                <a:uLnTx/>
                <a:uFillTx/>
                <a:latin typeface="Calibri" panose="020F0502020204030204"/>
                <a:ea typeface="+mn-ea"/>
                <a:cs typeface="+mn-cs"/>
              </a:rPr>
              <a:t>Búrfell</a:t>
            </a:r>
          </a:p>
        </p:txBody>
      </p:sp>
      <p:sp>
        <p:nvSpPr>
          <p:cNvPr id="15" name="TextBox 14">
            <a:extLst>
              <a:ext uri="{FF2B5EF4-FFF2-40B4-BE49-F238E27FC236}">
                <a16:creationId xmlns:a16="http://schemas.microsoft.com/office/drawing/2014/main" id="{0378B141-0036-4F25-A693-ACFE5610E7BC}"/>
              </a:ext>
            </a:extLst>
          </p:cNvPr>
          <p:cNvSpPr txBox="1"/>
          <p:nvPr/>
        </p:nvSpPr>
        <p:spPr>
          <a:xfrm>
            <a:off x="3101279" y="3912812"/>
            <a:ext cx="12916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a:ln>
                  <a:noFill/>
                </a:ln>
                <a:solidFill>
                  <a:prstClr val="black"/>
                </a:solidFill>
                <a:effectLst/>
                <a:uLnTx/>
                <a:uFillTx/>
                <a:latin typeface="Calibri" panose="020F0502020204030204"/>
                <a:ea typeface="+mn-ea"/>
                <a:cs typeface="+mn-cs"/>
              </a:rPr>
              <a:t>Hrauneyjafoss</a:t>
            </a:r>
          </a:p>
        </p:txBody>
      </p:sp>
      <p:sp>
        <p:nvSpPr>
          <p:cNvPr id="12" name="TextBox 11">
            <a:extLst>
              <a:ext uri="{FF2B5EF4-FFF2-40B4-BE49-F238E27FC236}">
                <a16:creationId xmlns:a16="http://schemas.microsoft.com/office/drawing/2014/main" id="{8128D1B3-993C-4710-AC73-EDD52667BF3E}"/>
              </a:ext>
            </a:extLst>
          </p:cNvPr>
          <p:cNvSpPr txBox="1"/>
          <p:nvPr/>
        </p:nvSpPr>
        <p:spPr>
          <a:xfrm>
            <a:off x="10412189" y="5218957"/>
            <a:ext cx="14187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prstClr val="black"/>
                </a:solidFill>
                <a:effectLst/>
                <a:uLnTx/>
                <a:uFillTx/>
                <a:latin typeface="Calibri" panose="020F0502020204030204"/>
                <a:ea typeface="+mn-ea"/>
                <a:cs typeface="+mn-cs"/>
              </a:rPr>
              <a:t>Photo: www.os.is</a:t>
            </a:r>
          </a:p>
        </p:txBody>
      </p:sp>
      <p:sp>
        <p:nvSpPr>
          <p:cNvPr id="16" name="Title 1">
            <a:extLst>
              <a:ext uri="{FF2B5EF4-FFF2-40B4-BE49-F238E27FC236}">
                <a16:creationId xmlns:a16="http://schemas.microsoft.com/office/drawing/2014/main" id="{13BD1D53-78A1-48FE-B8CE-00C2A4649C15}"/>
              </a:ext>
            </a:extLst>
          </p:cNvPr>
          <p:cNvSpPr>
            <a:spLocks noGrp="1"/>
          </p:cNvSpPr>
          <p:nvPr>
            <p:ph type="title"/>
          </p:nvPr>
        </p:nvSpPr>
        <p:spPr>
          <a:xfrm>
            <a:off x="4498080" y="211694"/>
            <a:ext cx="7543666" cy="1325563"/>
          </a:xfrm>
        </p:spPr>
        <p:txBody>
          <a:bodyPr>
            <a:normAutofit/>
          </a:bodyPr>
          <a:lstStyle/>
          <a:p>
            <a:r>
              <a:rPr lang="is-IS" sz="3600"/>
              <a:t>Mikið breytt og manngerð vatnshlot</a:t>
            </a:r>
          </a:p>
        </p:txBody>
      </p:sp>
    </p:spTree>
    <p:extLst>
      <p:ext uri="{BB962C8B-B14F-4D97-AF65-F5344CB8AC3E}">
        <p14:creationId xmlns:p14="http://schemas.microsoft.com/office/powerpoint/2010/main" val="1370353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74D5D4-322E-44C0-A3E4-611CD374F016}"/>
              </a:ext>
            </a:extLst>
          </p:cNvPr>
          <p:cNvPicPr>
            <a:picLocks noChangeAspect="1"/>
          </p:cNvPicPr>
          <p:nvPr/>
        </p:nvPicPr>
        <p:blipFill rotWithShape="1">
          <a:blip r:embed="rId3"/>
          <a:srcRect l="281" r="-1"/>
          <a:stretch/>
        </p:blipFill>
        <p:spPr>
          <a:xfrm>
            <a:off x="1848464" y="731735"/>
            <a:ext cx="8026041" cy="5591175"/>
          </a:xfrm>
          <a:prstGeom prst="rect">
            <a:avLst/>
          </a:prstGeom>
        </p:spPr>
      </p:pic>
    </p:spTree>
    <p:extLst>
      <p:ext uri="{BB962C8B-B14F-4D97-AF65-F5344CB8AC3E}">
        <p14:creationId xmlns:p14="http://schemas.microsoft.com/office/powerpoint/2010/main" val="1840253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DCBC-E101-4E02-94BD-A2A3D8386016}"/>
              </a:ext>
            </a:extLst>
          </p:cNvPr>
          <p:cNvSpPr>
            <a:spLocks noGrp="1"/>
          </p:cNvSpPr>
          <p:nvPr>
            <p:ph type="title"/>
          </p:nvPr>
        </p:nvSpPr>
        <p:spPr>
          <a:xfrm>
            <a:off x="838200" y="733275"/>
            <a:ext cx="10515600" cy="1325563"/>
          </a:xfrm>
        </p:spPr>
        <p:txBody>
          <a:bodyPr/>
          <a:lstStyle/>
          <a:p>
            <a:r>
              <a:rPr lang="pt-BR"/>
              <a:t>Dæmi um álag á vatn og áhrif​</a:t>
            </a:r>
            <a:endParaRPr lang="is-IS"/>
          </a:p>
        </p:txBody>
      </p:sp>
      <p:pic>
        <p:nvPicPr>
          <p:cNvPr id="5" name="Content Placeholder 4">
            <a:extLst>
              <a:ext uri="{FF2B5EF4-FFF2-40B4-BE49-F238E27FC236}">
                <a16:creationId xmlns:a16="http://schemas.microsoft.com/office/drawing/2014/main" id="{52CAA5CC-04E7-4AC3-968D-2137D14BFBF7}"/>
              </a:ext>
            </a:extLst>
          </p:cNvPr>
          <p:cNvPicPr>
            <a:picLocks noGrp="1" noChangeAspect="1"/>
          </p:cNvPicPr>
          <p:nvPr>
            <p:ph idx="1"/>
          </p:nvPr>
        </p:nvPicPr>
        <p:blipFill>
          <a:blip r:embed="rId2"/>
          <a:stretch>
            <a:fillRect/>
          </a:stretch>
        </p:blipFill>
        <p:spPr>
          <a:xfrm>
            <a:off x="838200" y="1877863"/>
            <a:ext cx="10515600" cy="4246862"/>
          </a:xfrm>
          <a:prstGeom prst="rect">
            <a:avLst/>
          </a:prstGeom>
        </p:spPr>
      </p:pic>
    </p:spTree>
    <p:extLst>
      <p:ext uri="{BB962C8B-B14F-4D97-AF65-F5344CB8AC3E}">
        <p14:creationId xmlns:p14="http://schemas.microsoft.com/office/powerpoint/2010/main" val="3013672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F6A9-0E91-4C5A-AA54-10FE38F05558}"/>
              </a:ext>
            </a:extLst>
          </p:cNvPr>
          <p:cNvSpPr>
            <a:spLocks noGrp="1"/>
          </p:cNvSpPr>
          <p:nvPr>
            <p:ph type="title"/>
          </p:nvPr>
        </p:nvSpPr>
        <p:spPr>
          <a:xfrm>
            <a:off x="838200" y="981142"/>
            <a:ext cx="10515600" cy="1325563"/>
          </a:xfrm>
        </p:spPr>
        <p:txBody>
          <a:bodyPr>
            <a:normAutofit/>
          </a:bodyPr>
          <a:lstStyle/>
          <a:p>
            <a:r>
              <a:rPr lang="is-IS" sz="3600"/>
              <a:t>Álagsgreining</a:t>
            </a:r>
          </a:p>
        </p:txBody>
      </p:sp>
      <p:sp>
        <p:nvSpPr>
          <p:cNvPr id="3" name="Content Placeholder 2">
            <a:extLst>
              <a:ext uri="{FF2B5EF4-FFF2-40B4-BE49-F238E27FC236}">
                <a16:creationId xmlns:a16="http://schemas.microsoft.com/office/drawing/2014/main" id="{19C1E2A2-19D6-4266-AE36-39EE508FA37B}"/>
              </a:ext>
            </a:extLst>
          </p:cNvPr>
          <p:cNvSpPr>
            <a:spLocks noGrp="1"/>
          </p:cNvSpPr>
          <p:nvPr>
            <p:ph idx="1"/>
          </p:nvPr>
        </p:nvSpPr>
        <p:spPr>
          <a:xfrm>
            <a:off x="924827" y="2124008"/>
            <a:ext cx="6226744" cy="4351338"/>
          </a:xfrm>
        </p:spPr>
        <p:txBody>
          <a:bodyPr>
            <a:normAutofit lnSpcReduction="10000"/>
          </a:bodyPr>
          <a:lstStyle/>
          <a:p>
            <a:r>
              <a:rPr lang="is-IS" sz="2400" dirty="0">
                <a:latin typeface="+mj-lt"/>
              </a:rPr>
              <a:t>Samkvæmt 7. gr. reglugerðar 535/2011 skal álagsgreina öll yfirborðsvatnshlot og grunnvatnshlot</a:t>
            </a:r>
          </a:p>
          <a:p>
            <a:r>
              <a:rPr lang="is-IS" sz="2400" dirty="0">
                <a:latin typeface="+mj-lt"/>
              </a:rPr>
              <a:t>Fyrsta álagsgreining vatnshlota var sett fram í skýrslu Umhverfisstofnunar árið 2013 </a:t>
            </a:r>
          </a:p>
          <a:p>
            <a:r>
              <a:rPr lang="is-IS" sz="2400" dirty="0">
                <a:latin typeface="+mj-lt"/>
              </a:rPr>
              <a:t>Gögnum safnað víða m.a. gegnum vatnasvæðanefndinar til að varpa ljósi á álag</a:t>
            </a:r>
          </a:p>
          <a:p>
            <a:r>
              <a:rPr lang="is-IS" sz="2400" dirty="0">
                <a:latin typeface="+mj-lt"/>
              </a:rPr>
              <a:t>Vatnshlot ýmist sett:</a:t>
            </a:r>
          </a:p>
          <a:p>
            <a:pPr lvl="1">
              <a:buFont typeface="Wingdings" panose="05000000000000000000" pitchFamily="2" charset="2"/>
              <a:buChar char="Ø"/>
            </a:pPr>
            <a:r>
              <a:rPr lang="is-IS" sz="2000" dirty="0">
                <a:latin typeface="+mj-lt"/>
              </a:rPr>
              <a:t>ekki í hættu</a:t>
            </a:r>
          </a:p>
          <a:p>
            <a:pPr lvl="1">
              <a:buFont typeface="Wingdings" panose="05000000000000000000" pitchFamily="2" charset="2"/>
              <a:buChar char="Ø"/>
            </a:pPr>
            <a:r>
              <a:rPr lang="is-IS" sz="2000" dirty="0">
                <a:latin typeface="+mj-lt"/>
              </a:rPr>
              <a:t>óvissu</a:t>
            </a:r>
          </a:p>
          <a:p>
            <a:pPr lvl="1">
              <a:buFont typeface="Wingdings" panose="05000000000000000000" pitchFamily="2" charset="2"/>
              <a:buChar char="Ø"/>
            </a:pPr>
            <a:r>
              <a:rPr lang="is-IS" sz="2000" dirty="0">
                <a:latin typeface="+mj-lt"/>
              </a:rPr>
              <a:t>í hættu</a:t>
            </a:r>
          </a:p>
          <a:p>
            <a:r>
              <a:rPr lang="is-IS" sz="2400" dirty="0">
                <a:latin typeface="+mj-lt"/>
              </a:rPr>
              <a:t>Punktlosun metin í álagsgreiningu</a:t>
            </a:r>
          </a:p>
        </p:txBody>
      </p:sp>
      <p:pic>
        <p:nvPicPr>
          <p:cNvPr id="4" name="Picture 3">
            <a:extLst>
              <a:ext uri="{FF2B5EF4-FFF2-40B4-BE49-F238E27FC236}">
                <a16:creationId xmlns:a16="http://schemas.microsoft.com/office/drawing/2014/main" id="{A90AC3F3-7CF2-4A5A-9414-037B4BB03F8A}"/>
              </a:ext>
            </a:extLst>
          </p:cNvPr>
          <p:cNvPicPr>
            <a:picLocks noChangeAspect="1"/>
          </p:cNvPicPr>
          <p:nvPr/>
        </p:nvPicPr>
        <p:blipFill>
          <a:blip r:embed="rId2"/>
          <a:stretch>
            <a:fillRect/>
          </a:stretch>
        </p:blipFill>
        <p:spPr>
          <a:xfrm>
            <a:off x="7301383" y="0"/>
            <a:ext cx="4890617" cy="6858000"/>
          </a:xfrm>
          <a:prstGeom prst="rect">
            <a:avLst/>
          </a:prstGeom>
        </p:spPr>
      </p:pic>
    </p:spTree>
    <p:extLst>
      <p:ext uri="{BB962C8B-B14F-4D97-AF65-F5344CB8AC3E}">
        <p14:creationId xmlns:p14="http://schemas.microsoft.com/office/powerpoint/2010/main" val="108256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21" y="-86567"/>
            <a:ext cx="9223899" cy="1650023"/>
          </a:xfrm>
        </p:spPr>
        <p:txBody>
          <a:bodyPr/>
          <a:lstStyle/>
          <a:p>
            <a:r>
              <a:rPr lang="is-IS" sz="3600">
                <a:latin typeface="Calibri Light" panose="020F0302020204030204" pitchFamily="34" charset="0"/>
                <a:cs typeface="Calibri Light" panose="020F0302020204030204" pitchFamily="34" charset="0"/>
              </a:rPr>
              <a:t>Hvað er eftir í álagsgreiningu og áhættumati</a:t>
            </a:r>
          </a:p>
        </p:txBody>
      </p:sp>
      <p:sp>
        <p:nvSpPr>
          <p:cNvPr id="3" name="Content Placeholder 2"/>
          <p:cNvSpPr>
            <a:spLocks noGrp="1"/>
          </p:cNvSpPr>
          <p:nvPr>
            <p:ph idx="1"/>
          </p:nvPr>
        </p:nvSpPr>
        <p:spPr>
          <a:xfrm>
            <a:off x="687032" y="1290882"/>
            <a:ext cx="10387367" cy="2300366"/>
          </a:xfrm>
        </p:spPr>
        <p:txBody>
          <a:bodyPr/>
          <a:lstStyle/>
          <a:p>
            <a:r>
              <a:rPr lang="is-IS" sz="2400">
                <a:latin typeface="Calibri Light" panose="020F0302020204030204" pitchFamily="34" charset="0"/>
                <a:cs typeface="Calibri Light" panose="020F0302020204030204" pitchFamily="34" charset="0"/>
              </a:rPr>
              <a:t>Dreifð mengun t.d. vegna landbúnaðar, afrennsli af vegum/þéttbýli og þauleldi </a:t>
            </a:r>
          </a:p>
          <a:p>
            <a:r>
              <a:rPr lang="is-IS" sz="2400">
                <a:latin typeface="Calibri Light" panose="020F0302020204030204" pitchFamily="34" charset="0"/>
                <a:cs typeface="Calibri Light" panose="020F0302020204030204" pitchFamily="34" charset="0"/>
              </a:rPr>
              <a:t>Annars konar álag (s.s. vatnsformfræðilegar breytingar). </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 á vatnshæð og rennsli með geymslu eða miðlun vatns (rennslisstýring, stíflur, miðlunar- eða uppistöðulón).</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vatnsflutningur eða veiting vatns í nýjan farveg (virkjun, neysluvatnsmiðlun eða áveita).</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flóðavarnir eða bakkavarnir (vegir, brýr eða byggð).</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 á vatnsfarvegi eða botni með efnistöku eða dýpkun. </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 á strandlengjum (hafnir, landfyllingar, flóðavarnir, vegir og brýr yfir firði).</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Breytingar vegna </a:t>
            </a:r>
            <a:r>
              <a:rPr lang="is-IS" sz="1800" err="1">
                <a:latin typeface="Calibri Light" panose="020F0302020204030204" pitchFamily="34" charset="0"/>
                <a:cs typeface="Calibri Light" panose="020F0302020204030204" pitchFamily="34" charset="0"/>
              </a:rPr>
              <a:t>framræslu</a:t>
            </a:r>
            <a:r>
              <a:rPr lang="is-IS" sz="1800">
                <a:latin typeface="Calibri Light" panose="020F0302020204030204" pitchFamily="34" charset="0"/>
                <a:cs typeface="Calibri Light" panose="020F0302020204030204" pitchFamily="34" charset="0"/>
              </a:rPr>
              <a:t> votlendis</a:t>
            </a:r>
          </a:p>
        </p:txBody>
      </p:sp>
      <p:pic>
        <p:nvPicPr>
          <p:cNvPr id="4" name="Picture 7">
            <a:extLst>
              <a:ext uri="{FF2B5EF4-FFF2-40B4-BE49-F238E27FC236}">
                <a16:creationId xmlns:a16="http://schemas.microsoft.com/office/drawing/2014/main" id="{79EE5015-9864-43E9-B87D-B6010CBAEBAE}"/>
              </a:ext>
            </a:extLst>
          </p:cNvPr>
          <p:cNvPicPr>
            <a:picLocks noChangeAspect="1"/>
          </p:cNvPicPr>
          <p:nvPr/>
        </p:nvPicPr>
        <p:blipFill rotWithShape="1">
          <a:blip r:embed="rId2"/>
          <a:srcRect t="25343" b="25342"/>
          <a:stretch/>
        </p:blipFill>
        <p:spPr>
          <a:xfrm>
            <a:off x="0" y="4731798"/>
            <a:ext cx="12191999" cy="2300366"/>
          </a:xfrm>
          <a:prstGeom prst="rect">
            <a:avLst/>
          </a:prstGeom>
          <a:effectLst>
            <a:softEdge rad="139700"/>
          </a:effectLst>
        </p:spPr>
      </p:pic>
    </p:spTree>
    <p:extLst>
      <p:ext uri="{BB962C8B-B14F-4D97-AF65-F5344CB8AC3E}">
        <p14:creationId xmlns:p14="http://schemas.microsoft.com/office/powerpoint/2010/main" val="2937686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A3E8-6844-4B78-B4DF-140367E1A03D}"/>
              </a:ext>
            </a:extLst>
          </p:cNvPr>
          <p:cNvSpPr>
            <a:spLocks noGrp="1"/>
          </p:cNvSpPr>
          <p:nvPr>
            <p:ph type="title"/>
          </p:nvPr>
        </p:nvSpPr>
        <p:spPr>
          <a:xfrm>
            <a:off x="838200" y="858420"/>
            <a:ext cx="10515600" cy="1325563"/>
          </a:xfrm>
        </p:spPr>
        <p:txBody>
          <a:bodyPr/>
          <a:lstStyle/>
          <a:p>
            <a:r>
              <a:rPr lang="is-IS"/>
              <a:t>Ný vatnshlot 2019</a:t>
            </a:r>
          </a:p>
        </p:txBody>
      </p:sp>
      <p:sp>
        <p:nvSpPr>
          <p:cNvPr id="3" name="Subtitle 2">
            <a:extLst>
              <a:ext uri="{FF2B5EF4-FFF2-40B4-BE49-F238E27FC236}">
                <a16:creationId xmlns:a16="http://schemas.microsoft.com/office/drawing/2014/main" id="{B1D94C5C-365A-49E2-A819-39CA840A0CC9}"/>
              </a:ext>
            </a:extLst>
          </p:cNvPr>
          <p:cNvSpPr txBox="1">
            <a:spLocks/>
          </p:cNvSpPr>
          <p:nvPr/>
        </p:nvSpPr>
        <p:spPr>
          <a:xfrm>
            <a:off x="698868" y="1852475"/>
            <a:ext cx="5397132" cy="4769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500" dirty="0"/>
          </a:p>
          <a:p>
            <a:pPr marL="457200"/>
            <a:r>
              <a:rPr lang="en-US" noProof="1">
                <a:latin typeface="+mj-lt"/>
              </a:rPr>
              <a:t>Ákveðið var að afmarka enn frekar vatnshlot vegna álags</a:t>
            </a:r>
          </a:p>
          <a:p>
            <a:pPr marL="971550" lvl="1" indent="-285750">
              <a:buFont typeface="Wingdings" panose="05000000000000000000" pitchFamily="2" charset="2"/>
              <a:buChar char="Ø"/>
            </a:pPr>
            <a:r>
              <a:rPr lang="en-US" sz="1800" noProof="1">
                <a:latin typeface="+mj-lt"/>
              </a:rPr>
              <a:t>Afmörkun vegna fráveitu</a:t>
            </a:r>
          </a:p>
          <a:p>
            <a:pPr marL="971550" lvl="1" indent="-285750">
              <a:buFont typeface="Wingdings" panose="05000000000000000000" pitchFamily="2" charset="2"/>
              <a:buChar char="Ø"/>
            </a:pPr>
            <a:r>
              <a:rPr lang="en-US" sz="1800" noProof="1">
                <a:latin typeface="+mj-lt"/>
              </a:rPr>
              <a:t>Afmörkun vegna fiskeldis</a:t>
            </a:r>
            <a:endParaRPr lang="en-US" sz="2400" noProof="1">
              <a:latin typeface="+mj-lt"/>
            </a:endParaRPr>
          </a:p>
          <a:p>
            <a:pPr marL="457200"/>
            <a:r>
              <a:rPr lang="en-US" noProof="1">
                <a:latin typeface="+mj-lt"/>
              </a:rPr>
              <a:t>Unnið í samstarfi við Hafrannsóknarstofnun og sent til heilbrigðiseftirlitanna til umsagnar</a:t>
            </a:r>
          </a:p>
          <a:p>
            <a:pPr marL="457200"/>
            <a:r>
              <a:rPr lang="en-US" noProof="1">
                <a:latin typeface="+mj-lt"/>
              </a:rPr>
              <a:t>Alls voru afmörkuð 22 ný vatnshlot í strandsjó hringinn í kringum landið</a:t>
            </a:r>
          </a:p>
          <a:p>
            <a:endParaRPr lang="en-US" sz="1500" dirty="0"/>
          </a:p>
        </p:txBody>
      </p:sp>
      <p:pic>
        <p:nvPicPr>
          <p:cNvPr id="4" name="Picture 2">
            <a:extLst>
              <a:ext uri="{FF2B5EF4-FFF2-40B4-BE49-F238E27FC236}">
                <a16:creationId xmlns:a16="http://schemas.microsoft.com/office/drawing/2014/main" id="{A22B6B57-6177-470C-A9D3-136AE93E75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0509" r="50000" b="78"/>
          <a:stretch/>
        </p:blipFill>
        <p:spPr bwMode="auto">
          <a:xfrm>
            <a:off x="6495393" y="1"/>
            <a:ext cx="56966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4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A3E8-6844-4B78-B4DF-140367E1A03D}"/>
              </a:ext>
            </a:extLst>
          </p:cNvPr>
          <p:cNvSpPr>
            <a:spLocks noGrp="1"/>
          </p:cNvSpPr>
          <p:nvPr>
            <p:ph type="title"/>
          </p:nvPr>
        </p:nvSpPr>
        <p:spPr>
          <a:xfrm>
            <a:off x="4506304" y="1596490"/>
            <a:ext cx="3325238" cy="1325563"/>
          </a:xfrm>
        </p:spPr>
        <p:txBody>
          <a:bodyPr>
            <a:normAutofit fontScale="90000"/>
          </a:bodyPr>
          <a:lstStyle/>
          <a:p>
            <a:pPr algn="ctr"/>
            <a:r>
              <a:rPr lang="is-IS" dirty="0"/>
              <a:t>Ný vatnshlot á vatnasvæði 2</a:t>
            </a:r>
          </a:p>
        </p:txBody>
      </p:sp>
      <p:sp>
        <p:nvSpPr>
          <p:cNvPr id="3" name="Subtitle 2">
            <a:extLst>
              <a:ext uri="{FF2B5EF4-FFF2-40B4-BE49-F238E27FC236}">
                <a16:creationId xmlns:a16="http://schemas.microsoft.com/office/drawing/2014/main" id="{B1D94C5C-365A-49E2-A819-39CA840A0CC9}"/>
              </a:ext>
            </a:extLst>
          </p:cNvPr>
          <p:cNvSpPr txBox="1">
            <a:spLocks/>
          </p:cNvSpPr>
          <p:nvPr/>
        </p:nvSpPr>
        <p:spPr>
          <a:xfrm>
            <a:off x="549607" y="5483760"/>
            <a:ext cx="4509576" cy="193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500" dirty="0"/>
          </a:p>
          <a:p>
            <a:pPr indent="0">
              <a:buNone/>
            </a:pPr>
            <a:r>
              <a:rPr lang="en-US" sz="2000" noProof="1">
                <a:latin typeface="+mj-lt"/>
              </a:rPr>
              <a:t>Blandað álag (fráveita, fiskeldi og iðnaður) – Eyjafjörður og Siglufjörður</a:t>
            </a:r>
            <a:endParaRPr lang="en-US" sz="2000" dirty="0"/>
          </a:p>
        </p:txBody>
      </p:sp>
      <p:sp>
        <p:nvSpPr>
          <p:cNvPr id="7" name="Subtitle 2">
            <a:extLst>
              <a:ext uri="{FF2B5EF4-FFF2-40B4-BE49-F238E27FC236}">
                <a16:creationId xmlns:a16="http://schemas.microsoft.com/office/drawing/2014/main" id="{EC6E8E1D-81C0-4225-B63E-5432BCC2BFB9}"/>
              </a:ext>
            </a:extLst>
          </p:cNvPr>
          <p:cNvSpPr txBox="1">
            <a:spLocks/>
          </p:cNvSpPr>
          <p:nvPr/>
        </p:nvSpPr>
        <p:spPr>
          <a:xfrm>
            <a:off x="6925764" y="5431578"/>
            <a:ext cx="5397132" cy="4769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500" dirty="0"/>
          </a:p>
          <a:p>
            <a:pPr indent="0">
              <a:buNone/>
            </a:pPr>
            <a:r>
              <a:rPr lang="en-US" sz="2000" noProof="1">
                <a:latin typeface="+mj-lt"/>
              </a:rPr>
              <a:t>Vegna fiskeldis – Seyðisfjörður, Mjóifjörður, Norðfjarðarflói, Reyðarfjörður, Fáskrúðsfjörður, Stöðvarfjörður og Berufjörður </a:t>
            </a:r>
            <a:endParaRPr lang="en-US" sz="2000" dirty="0">
              <a:latin typeface="+mj-lt"/>
            </a:endParaRPr>
          </a:p>
        </p:txBody>
      </p:sp>
      <p:pic>
        <p:nvPicPr>
          <p:cNvPr id="4" name="Picture 3">
            <a:extLst>
              <a:ext uri="{FF2B5EF4-FFF2-40B4-BE49-F238E27FC236}">
                <a16:creationId xmlns:a16="http://schemas.microsoft.com/office/drawing/2014/main" id="{31240AFB-4C3F-4C62-B618-F440AD2766C6}"/>
              </a:ext>
            </a:extLst>
          </p:cNvPr>
          <p:cNvPicPr>
            <a:picLocks noChangeAspect="1"/>
          </p:cNvPicPr>
          <p:nvPr/>
        </p:nvPicPr>
        <p:blipFill>
          <a:blip r:embed="rId2"/>
          <a:stretch>
            <a:fillRect/>
          </a:stretch>
        </p:blipFill>
        <p:spPr>
          <a:xfrm>
            <a:off x="850148" y="1044479"/>
            <a:ext cx="3439965" cy="4769042"/>
          </a:xfrm>
          <a:prstGeom prst="rect">
            <a:avLst/>
          </a:prstGeom>
        </p:spPr>
      </p:pic>
      <p:pic>
        <p:nvPicPr>
          <p:cNvPr id="8" name="Picture 7">
            <a:extLst>
              <a:ext uri="{FF2B5EF4-FFF2-40B4-BE49-F238E27FC236}">
                <a16:creationId xmlns:a16="http://schemas.microsoft.com/office/drawing/2014/main" id="{40C1E020-4D92-4092-B17F-9F65573F5BE4}"/>
              </a:ext>
            </a:extLst>
          </p:cNvPr>
          <p:cNvPicPr>
            <a:picLocks noChangeAspect="1"/>
          </p:cNvPicPr>
          <p:nvPr/>
        </p:nvPicPr>
        <p:blipFill>
          <a:blip r:embed="rId3"/>
          <a:stretch>
            <a:fillRect/>
          </a:stretch>
        </p:blipFill>
        <p:spPr>
          <a:xfrm>
            <a:off x="8023275" y="492732"/>
            <a:ext cx="3130203" cy="5214074"/>
          </a:xfrm>
          <a:prstGeom prst="rect">
            <a:avLst/>
          </a:prstGeom>
        </p:spPr>
      </p:pic>
      <p:sp>
        <p:nvSpPr>
          <p:cNvPr id="9" name="TextBox 8">
            <a:extLst>
              <a:ext uri="{FF2B5EF4-FFF2-40B4-BE49-F238E27FC236}">
                <a16:creationId xmlns:a16="http://schemas.microsoft.com/office/drawing/2014/main" id="{14D88EDF-B521-4900-B528-5EB3924A3473}"/>
              </a:ext>
            </a:extLst>
          </p:cNvPr>
          <p:cNvSpPr txBox="1"/>
          <p:nvPr/>
        </p:nvSpPr>
        <p:spPr>
          <a:xfrm>
            <a:off x="4671346" y="3751282"/>
            <a:ext cx="3351929" cy="369332"/>
          </a:xfrm>
          <a:prstGeom prst="rect">
            <a:avLst/>
          </a:prstGeom>
          <a:noFill/>
        </p:spPr>
        <p:txBody>
          <a:bodyPr wrap="square" rtlCol="0">
            <a:spAutoFit/>
          </a:bodyPr>
          <a:lstStyle/>
          <a:p>
            <a:r>
              <a:rPr lang="is-IS" dirty="0">
                <a:solidFill>
                  <a:srgbClr val="0070C0"/>
                </a:solidFill>
              </a:rPr>
              <a:t>Blátt</a:t>
            </a:r>
            <a:r>
              <a:rPr lang="is-IS" dirty="0"/>
              <a:t> = eldri afmörkuð vatnshlot</a:t>
            </a:r>
          </a:p>
        </p:txBody>
      </p:sp>
      <p:sp>
        <p:nvSpPr>
          <p:cNvPr id="10" name="TextBox 9">
            <a:extLst>
              <a:ext uri="{FF2B5EF4-FFF2-40B4-BE49-F238E27FC236}">
                <a16:creationId xmlns:a16="http://schemas.microsoft.com/office/drawing/2014/main" id="{AED77FB3-14A5-4CDE-B1A8-37498AE3DEE8}"/>
              </a:ext>
            </a:extLst>
          </p:cNvPr>
          <p:cNvSpPr txBox="1"/>
          <p:nvPr/>
        </p:nvSpPr>
        <p:spPr>
          <a:xfrm>
            <a:off x="4671346" y="4120614"/>
            <a:ext cx="2332570" cy="369332"/>
          </a:xfrm>
          <a:prstGeom prst="rect">
            <a:avLst/>
          </a:prstGeom>
          <a:noFill/>
        </p:spPr>
        <p:txBody>
          <a:bodyPr wrap="square" rtlCol="0">
            <a:spAutoFit/>
          </a:bodyPr>
          <a:lstStyle/>
          <a:p>
            <a:r>
              <a:rPr lang="is-IS" dirty="0">
                <a:solidFill>
                  <a:srgbClr val="FF0000"/>
                </a:solidFill>
              </a:rPr>
              <a:t>Rautt</a:t>
            </a:r>
            <a:r>
              <a:rPr lang="is-IS" dirty="0">
                <a:solidFill>
                  <a:srgbClr val="0070C0"/>
                </a:solidFill>
              </a:rPr>
              <a:t> </a:t>
            </a:r>
            <a:r>
              <a:rPr lang="is-IS" dirty="0"/>
              <a:t>= ný vatnshlot</a:t>
            </a:r>
          </a:p>
        </p:txBody>
      </p:sp>
    </p:spTree>
    <p:extLst>
      <p:ext uri="{BB962C8B-B14F-4D97-AF65-F5344CB8AC3E}">
        <p14:creationId xmlns:p14="http://schemas.microsoft.com/office/powerpoint/2010/main" val="2187054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0F02-7D1D-43DA-86D6-9B4413F38972}"/>
              </a:ext>
            </a:extLst>
          </p:cNvPr>
          <p:cNvSpPr>
            <a:spLocks noGrp="1"/>
          </p:cNvSpPr>
          <p:nvPr>
            <p:ph type="title"/>
          </p:nvPr>
        </p:nvSpPr>
        <p:spPr>
          <a:xfrm>
            <a:off x="659349" y="866151"/>
            <a:ext cx="10515600" cy="1325563"/>
          </a:xfrm>
        </p:spPr>
        <p:txBody>
          <a:bodyPr>
            <a:normAutofit/>
          </a:bodyPr>
          <a:lstStyle/>
          <a:p>
            <a:r>
              <a:rPr lang="is-IS" sz="3600"/>
              <a:t>Aðgerðaáætlun (Program of Measures) </a:t>
            </a:r>
          </a:p>
        </p:txBody>
      </p:sp>
      <p:sp>
        <p:nvSpPr>
          <p:cNvPr id="3" name="Content Placeholder 2">
            <a:extLst>
              <a:ext uri="{FF2B5EF4-FFF2-40B4-BE49-F238E27FC236}">
                <a16:creationId xmlns:a16="http://schemas.microsoft.com/office/drawing/2014/main" id="{A5114C0C-BDB7-49F9-9F08-3577BE98F004}"/>
              </a:ext>
            </a:extLst>
          </p:cNvPr>
          <p:cNvSpPr>
            <a:spLocks noGrp="1"/>
          </p:cNvSpPr>
          <p:nvPr>
            <p:ph idx="1"/>
          </p:nvPr>
        </p:nvSpPr>
        <p:spPr>
          <a:xfrm>
            <a:off x="717013" y="2020518"/>
            <a:ext cx="10515600" cy="3430803"/>
          </a:xfrm>
        </p:spPr>
        <p:txBody>
          <a:bodyPr>
            <a:normAutofit/>
          </a:bodyPr>
          <a:lstStyle/>
          <a:p>
            <a:r>
              <a:rPr lang="en-US" sz="2400" err="1">
                <a:latin typeface="+mj-lt"/>
              </a:rPr>
              <a:t>Samkvæmt</a:t>
            </a:r>
            <a:r>
              <a:rPr lang="en-US" sz="2400">
                <a:latin typeface="+mj-lt"/>
              </a:rPr>
              <a:t> </a:t>
            </a:r>
            <a:r>
              <a:rPr lang="en-US" sz="2400" err="1">
                <a:latin typeface="+mj-lt"/>
              </a:rPr>
              <a:t>lögunum</a:t>
            </a:r>
            <a:r>
              <a:rPr lang="en-US" sz="2400">
                <a:latin typeface="+mj-lt"/>
              </a:rPr>
              <a:t> </a:t>
            </a:r>
            <a:r>
              <a:rPr lang="en-US" sz="2400" err="1">
                <a:latin typeface="+mj-lt"/>
              </a:rPr>
              <a:t>er</a:t>
            </a:r>
            <a:r>
              <a:rPr lang="en-US" sz="2400">
                <a:latin typeface="+mj-lt"/>
              </a:rPr>
              <a:t> </a:t>
            </a:r>
            <a:r>
              <a:rPr lang="en-US" sz="2400" err="1">
                <a:latin typeface="+mj-lt"/>
              </a:rPr>
              <a:t>unnin</a:t>
            </a:r>
            <a:r>
              <a:rPr lang="en-US" sz="2400">
                <a:latin typeface="+mj-lt"/>
              </a:rPr>
              <a:t> </a:t>
            </a:r>
            <a:r>
              <a:rPr lang="en-US" sz="2400" err="1">
                <a:latin typeface="+mj-lt"/>
              </a:rPr>
              <a:t>sér</a:t>
            </a:r>
            <a:r>
              <a:rPr lang="en-US" sz="2400">
                <a:latin typeface="+mj-lt"/>
              </a:rPr>
              <a:t> </a:t>
            </a:r>
            <a:r>
              <a:rPr lang="en-US" sz="2400" err="1">
                <a:latin typeface="+mj-lt"/>
              </a:rPr>
              <a:t>áætlun</a:t>
            </a:r>
            <a:r>
              <a:rPr lang="en-US" sz="2400">
                <a:latin typeface="+mj-lt"/>
              </a:rPr>
              <a:t> um </a:t>
            </a:r>
            <a:r>
              <a:rPr lang="en-US" sz="2400" err="1">
                <a:latin typeface="+mj-lt"/>
              </a:rPr>
              <a:t>aðgerðir</a:t>
            </a:r>
            <a:r>
              <a:rPr lang="en-US" sz="2400">
                <a:latin typeface="+mj-lt"/>
              </a:rPr>
              <a:t> </a:t>
            </a:r>
            <a:r>
              <a:rPr lang="en-US" sz="2400" err="1">
                <a:latin typeface="+mj-lt"/>
              </a:rPr>
              <a:t>til</a:t>
            </a:r>
            <a:r>
              <a:rPr lang="en-US" sz="2400">
                <a:latin typeface="+mj-lt"/>
              </a:rPr>
              <a:t> </a:t>
            </a:r>
            <a:r>
              <a:rPr lang="en-US" sz="2400" err="1">
                <a:latin typeface="+mj-lt"/>
              </a:rPr>
              <a:t>að</a:t>
            </a:r>
            <a:r>
              <a:rPr lang="en-US" sz="2400">
                <a:latin typeface="+mj-lt"/>
              </a:rPr>
              <a:t> </a:t>
            </a:r>
            <a:r>
              <a:rPr lang="en-US" sz="2400" err="1">
                <a:latin typeface="+mj-lt"/>
              </a:rPr>
              <a:t>bæta</a:t>
            </a:r>
            <a:r>
              <a:rPr lang="en-US" sz="2400">
                <a:latin typeface="+mj-lt"/>
              </a:rPr>
              <a:t> </a:t>
            </a:r>
            <a:r>
              <a:rPr lang="en-US" sz="2400" err="1">
                <a:latin typeface="+mj-lt"/>
              </a:rPr>
              <a:t>ástand</a:t>
            </a:r>
            <a:r>
              <a:rPr lang="en-US" sz="2400">
                <a:latin typeface="+mj-lt"/>
              </a:rPr>
              <a:t> </a:t>
            </a:r>
            <a:r>
              <a:rPr lang="en-US" sz="2400" err="1">
                <a:latin typeface="+mj-lt"/>
              </a:rPr>
              <a:t>vatnshlota</a:t>
            </a:r>
            <a:r>
              <a:rPr lang="en-US" sz="2400">
                <a:latin typeface="+mj-lt"/>
              </a:rPr>
              <a:t>. </a:t>
            </a:r>
            <a:r>
              <a:rPr lang="en-US" sz="2400" err="1">
                <a:latin typeface="+mj-lt"/>
              </a:rPr>
              <a:t>Aðgerðaráætlun</a:t>
            </a:r>
            <a:r>
              <a:rPr lang="en-US" sz="2400">
                <a:latin typeface="+mj-lt"/>
              </a:rPr>
              <a:t> </a:t>
            </a:r>
            <a:r>
              <a:rPr lang="en-US" sz="2400" err="1">
                <a:latin typeface="+mj-lt"/>
              </a:rPr>
              <a:t>er</a:t>
            </a:r>
            <a:r>
              <a:rPr lang="en-US" sz="2400">
                <a:latin typeface="+mj-lt"/>
              </a:rPr>
              <a:t> </a:t>
            </a:r>
            <a:r>
              <a:rPr lang="en-US" sz="2400" err="1">
                <a:latin typeface="+mj-lt"/>
              </a:rPr>
              <a:t>hluti</a:t>
            </a:r>
            <a:r>
              <a:rPr lang="en-US" sz="2400">
                <a:latin typeface="+mj-lt"/>
              </a:rPr>
              <a:t> </a:t>
            </a:r>
            <a:r>
              <a:rPr lang="en-US" sz="2400" err="1">
                <a:latin typeface="+mj-lt"/>
              </a:rPr>
              <a:t>af</a:t>
            </a:r>
            <a:r>
              <a:rPr lang="en-US" sz="2400">
                <a:latin typeface="+mj-lt"/>
              </a:rPr>
              <a:t> </a:t>
            </a:r>
            <a:r>
              <a:rPr lang="en-US" sz="2400" err="1">
                <a:latin typeface="+mj-lt"/>
              </a:rPr>
              <a:t>vatnaáætlun</a:t>
            </a:r>
            <a:r>
              <a:rPr lang="en-US" sz="2400">
                <a:latin typeface="+mj-lt"/>
              </a:rPr>
              <a:t>.</a:t>
            </a:r>
            <a:endParaRPr lang="is-IS" sz="2400">
              <a:latin typeface="+mj-lt"/>
            </a:endParaRPr>
          </a:p>
          <a:p>
            <a:r>
              <a:rPr lang="is-IS" sz="2400">
                <a:latin typeface="+mj-lt"/>
              </a:rPr>
              <a:t>Allt vatn skal vera í góðu eða mjög góðu ástandi </a:t>
            </a:r>
          </a:p>
          <a:p>
            <a:r>
              <a:rPr lang="is-IS" sz="2400">
                <a:latin typeface="+mj-lt"/>
              </a:rPr>
              <a:t>Snýst einnig um að viðhalda góðu ástandi</a:t>
            </a:r>
          </a:p>
          <a:p>
            <a:r>
              <a:rPr lang="is-IS" sz="2400">
                <a:latin typeface="+mj-lt"/>
              </a:rPr>
              <a:t>Aðgerðir geta verið margvíslegar</a:t>
            </a:r>
          </a:p>
          <a:p>
            <a:pPr lvl="1"/>
            <a:r>
              <a:rPr lang="is-IS" sz="1800">
                <a:latin typeface="+mj-lt"/>
              </a:rPr>
              <a:t>Setja fram aðgerðir um það sem vantar upp á í fyrsta vatnahring</a:t>
            </a:r>
          </a:p>
          <a:p>
            <a:pPr lvl="1"/>
            <a:r>
              <a:rPr lang="is-IS" sz="1800">
                <a:latin typeface="+mj-lt"/>
              </a:rPr>
              <a:t>Fræðsla, samstarf, rannsóknir, upplýsingaöflun, beinar aðgerðir </a:t>
            </a:r>
            <a:r>
              <a:rPr lang="is-IS" sz="1800" err="1">
                <a:latin typeface="+mj-lt"/>
              </a:rPr>
              <a:t>osfrv</a:t>
            </a:r>
            <a:r>
              <a:rPr lang="is-IS" sz="1800">
                <a:latin typeface="+mj-lt"/>
              </a:rPr>
              <a:t>.</a:t>
            </a:r>
          </a:p>
        </p:txBody>
      </p:sp>
      <p:sp>
        <p:nvSpPr>
          <p:cNvPr id="4" name="Rectangle 3">
            <a:extLst>
              <a:ext uri="{FF2B5EF4-FFF2-40B4-BE49-F238E27FC236}">
                <a16:creationId xmlns:a16="http://schemas.microsoft.com/office/drawing/2014/main" id="{BF6067E5-9014-416B-98C9-BA697DF401C2}"/>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pic>
        <p:nvPicPr>
          <p:cNvPr id="5122" name="Picture 2">
            <a:extLst>
              <a:ext uri="{FF2B5EF4-FFF2-40B4-BE49-F238E27FC236}">
                <a16:creationId xmlns:a16="http://schemas.microsoft.com/office/drawing/2014/main" id="{DA140424-FFD8-4521-BBF6-0CECCE06D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12" y="5146159"/>
            <a:ext cx="11115675"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01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C2D30CF6-ED3A-47A9-AC83-DCC7976A364F}"/>
              </a:ext>
            </a:extLst>
          </p:cNvPr>
          <p:cNvSpPr>
            <a:spLocks noGrp="1"/>
          </p:cNvSpPr>
          <p:nvPr>
            <p:ph type="title"/>
          </p:nvPr>
        </p:nvSpPr>
        <p:spPr>
          <a:xfrm>
            <a:off x="764489" y="1164032"/>
            <a:ext cx="4553867" cy="865936"/>
          </a:xfrm>
        </p:spPr>
        <p:txBody>
          <a:bodyPr>
            <a:normAutofit/>
          </a:bodyPr>
          <a:lstStyle/>
          <a:p>
            <a:r>
              <a:rPr lang="is-IS" sz="3600">
                <a:solidFill>
                  <a:srgbClr val="000000"/>
                </a:solidFill>
              </a:rPr>
              <a:t>Vöktunaráætlun</a:t>
            </a:r>
          </a:p>
        </p:txBody>
      </p:sp>
      <p:sp>
        <p:nvSpPr>
          <p:cNvPr id="3" name="Content Placeholder 2">
            <a:extLst>
              <a:ext uri="{FF2B5EF4-FFF2-40B4-BE49-F238E27FC236}">
                <a16:creationId xmlns:a16="http://schemas.microsoft.com/office/drawing/2014/main" id="{F4DFF8D3-95B9-435E-9C71-8439509E4362}"/>
              </a:ext>
            </a:extLst>
          </p:cNvPr>
          <p:cNvSpPr>
            <a:spLocks noGrp="1"/>
          </p:cNvSpPr>
          <p:nvPr>
            <p:ph idx="1"/>
          </p:nvPr>
        </p:nvSpPr>
        <p:spPr>
          <a:xfrm>
            <a:off x="764489" y="2029968"/>
            <a:ext cx="4916584" cy="4700016"/>
          </a:xfrm>
        </p:spPr>
        <p:txBody>
          <a:bodyPr vert="horz" lIns="91440" tIns="45720" rIns="91440" bIns="45720" rtlCol="0" anchor="ctr">
            <a:normAutofit/>
          </a:bodyPr>
          <a:lstStyle/>
          <a:p>
            <a:endParaRPr lang="is-IS" sz="1600">
              <a:solidFill>
                <a:srgbClr val="000000"/>
              </a:solidFill>
            </a:endParaRPr>
          </a:p>
          <a:p>
            <a:r>
              <a:rPr lang="is-IS" sz="2400">
                <a:solidFill>
                  <a:srgbClr val="000000"/>
                </a:solidFill>
                <a:latin typeface="+mj-lt"/>
                <a:ea typeface="Calibri" panose="020F0502020204030204" pitchFamily="34" charset="0"/>
                <a:cs typeface="Times New Roman" panose="02020603050405020304" pitchFamily="18" charset="0"/>
              </a:rPr>
              <a:t>Vöktunaráætlun er hluti af vatnaáætlun</a:t>
            </a:r>
          </a:p>
          <a:p>
            <a:r>
              <a:rPr lang="is-IS" sz="2400">
                <a:solidFill>
                  <a:srgbClr val="000000"/>
                </a:solidFill>
                <a:latin typeface="+mj-lt"/>
                <a:ea typeface="Calibri" panose="020F0502020204030204" pitchFamily="34" charset="0"/>
                <a:cs typeface="Times New Roman" panose="02020603050405020304" pitchFamily="18" charset="0"/>
              </a:rPr>
              <a:t>Vinna við vöktunaráætlun er í gangi </a:t>
            </a:r>
          </a:p>
          <a:p>
            <a:r>
              <a:rPr lang="is-IS" sz="2400">
                <a:solidFill>
                  <a:srgbClr val="000000"/>
                </a:solidFill>
                <a:latin typeface="+mj-lt"/>
                <a:ea typeface="Calibri" panose="020F0502020204030204" pitchFamily="34" charset="0"/>
                <a:cs typeface="Times New Roman" panose="02020603050405020304" pitchFamily="18" charset="0"/>
              </a:rPr>
              <a:t>Samræming með annarri vöktun í landinu </a:t>
            </a:r>
          </a:p>
          <a:p>
            <a:r>
              <a:rPr lang="is-IS" sz="2400">
                <a:solidFill>
                  <a:srgbClr val="000000"/>
                </a:solidFill>
                <a:latin typeface="+mj-lt"/>
                <a:ea typeface="Calibri" panose="020F0502020204030204" pitchFamily="34" charset="0"/>
                <a:cs typeface="Times New Roman" panose="02020603050405020304" pitchFamily="18" charset="0"/>
              </a:rPr>
              <a:t>Sá sem mengar eða leggur álag á vatnshlotin borgar fyrir vöktun </a:t>
            </a:r>
          </a:p>
          <a:p>
            <a:r>
              <a:rPr lang="is-IS" sz="2400">
                <a:solidFill>
                  <a:srgbClr val="000000"/>
                </a:solidFill>
                <a:latin typeface="+mj-lt"/>
                <a:ea typeface="Calibri" panose="020F0502020204030204" pitchFamily="34" charset="0"/>
                <a:cs typeface="Times New Roman" panose="02020603050405020304" pitchFamily="18" charset="0"/>
              </a:rPr>
              <a:t>Áhersla er á að vöktun verði hluti starfs- eða virkjanaleyfis </a:t>
            </a:r>
          </a:p>
          <a:p>
            <a:r>
              <a:rPr lang="is-IS" sz="2400">
                <a:solidFill>
                  <a:srgbClr val="000000"/>
                </a:solidFill>
                <a:latin typeface="+mj-lt"/>
                <a:ea typeface="Calibri" panose="020F0502020204030204" pitchFamily="34" charset="0"/>
                <a:cs typeface="Times New Roman" panose="02020603050405020304" pitchFamily="18" charset="0"/>
              </a:rPr>
              <a:t>Endurskoðun á leyfum sem hafa verið gefin út, sé þess þörf</a:t>
            </a:r>
            <a:endParaRPr lang="is-IS" sz="1600">
              <a:solidFill>
                <a:srgbClr val="000000"/>
              </a:solidFill>
            </a:endParaRPr>
          </a:p>
          <a:p>
            <a:pPr lvl="1"/>
            <a:endParaRPr lang="is-IS" sz="1600">
              <a:solidFill>
                <a:srgbClr val="000000"/>
              </a:solidFill>
            </a:endParaRPr>
          </a:p>
          <a:p>
            <a:pPr lvl="1"/>
            <a:endParaRPr lang="is-IS" sz="1600">
              <a:solidFill>
                <a:srgbClr val="000000"/>
              </a:solidFill>
            </a:endParaRPr>
          </a:p>
        </p:txBody>
      </p:sp>
      <p:sp>
        <p:nvSpPr>
          <p:cNvPr id="5" name="Rectangle 4">
            <a:extLst>
              <a:ext uri="{FF2B5EF4-FFF2-40B4-BE49-F238E27FC236}">
                <a16:creationId xmlns:a16="http://schemas.microsoft.com/office/drawing/2014/main" id="{4DD746D0-B907-4864-A20B-AB6994119D66}"/>
              </a:ext>
            </a:extLst>
          </p:cNvPr>
          <p:cNvSpPr/>
          <p:nvPr/>
        </p:nvSpPr>
        <p:spPr>
          <a:xfrm>
            <a:off x="5974813" y="3244334"/>
            <a:ext cx="242374" cy="369332"/>
          </a:xfrm>
          <a:prstGeom prst="rect">
            <a:avLst/>
          </a:prstGeom>
        </p:spPr>
        <p:txBody>
          <a:bodyPr wrap="none">
            <a:spAutoFit/>
          </a:bodyPr>
          <a:lstStyle/>
          <a:p>
            <a:pPr>
              <a:spcAft>
                <a:spcPts val="600"/>
              </a:spcAft>
            </a:pPr>
            <a:r>
              <a:rPr lang="is-IS">
                <a:solidFill>
                  <a:srgbClr val="000000"/>
                </a:solidFill>
                <a:latin typeface="Times New Roman" panose="02020603050405020304" pitchFamily="18" charset="0"/>
              </a:rPr>
              <a:t> </a:t>
            </a:r>
            <a:endParaRPr lang="is-IS"/>
          </a:p>
        </p:txBody>
      </p:sp>
      <p:pic>
        <p:nvPicPr>
          <p:cNvPr id="9" name="Picture 8">
            <a:extLst>
              <a:ext uri="{FF2B5EF4-FFF2-40B4-BE49-F238E27FC236}">
                <a16:creationId xmlns:a16="http://schemas.microsoft.com/office/drawing/2014/main" id="{7DB80EE1-B316-4395-933C-1BD338E97F51}"/>
              </a:ext>
            </a:extLst>
          </p:cNvPr>
          <p:cNvPicPr>
            <a:picLocks noChangeAspect="1"/>
          </p:cNvPicPr>
          <p:nvPr/>
        </p:nvPicPr>
        <p:blipFill>
          <a:blip r:embed="rId3"/>
          <a:stretch>
            <a:fillRect/>
          </a:stretch>
        </p:blipFill>
        <p:spPr>
          <a:xfrm>
            <a:off x="920501" y="334366"/>
            <a:ext cx="1790700" cy="495300"/>
          </a:xfrm>
          <a:prstGeom prst="rect">
            <a:avLst/>
          </a:prstGeom>
        </p:spPr>
      </p:pic>
      <p:pic>
        <p:nvPicPr>
          <p:cNvPr id="16" name="Picture 2">
            <a:extLst>
              <a:ext uri="{FF2B5EF4-FFF2-40B4-BE49-F238E27FC236}">
                <a16:creationId xmlns:a16="http://schemas.microsoft.com/office/drawing/2014/main" id="{C35682F1-E9FF-4440-BB00-1CE822D47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778" y="0"/>
            <a:ext cx="63042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7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DB383-02C8-49B5-A887-38E22B431C07}"/>
              </a:ext>
            </a:extLst>
          </p:cNvPr>
          <p:cNvPicPr>
            <a:picLocks noChangeAspect="1"/>
          </p:cNvPicPr>
          <p:nvPr/>
        </p:nvPicPr>
        <p:blipFill rotWithShape="1">
          <a:blip r:embed="rId2"/>
          <a:srcRect/>
          <a:stretch/>
        </p:blipFill>
        <p:spPr>
          <a:xfrm>
            <a:off x="361950" y="357640"/>
            <a:ext cx="5916930" cy="6271330"/>
          </a:xfrm>
          <a:prstGeom prst="rect">
            <a:avLst/>
          </a:prstGeom>
        </p:spPr>
      </p:pic>
      <p:pic>
        <p:nvPicPr>
          <p:cNvPr id="5" name="Picture 4">
            <a:extLst>
              <a:ext uri="{FF2B5EF4-FFF2-40B4-BE49-F238E27FC236}">
                <a16:creationId xmlns:a16="http://schemas.microsoft.com/office/drawing/2014/main" id="{8531A26D-B1BB-470D-9018-0CCAA775828A}"/>
              </a:ext>
            </a:extLst>
          </p:cNvPr>
          <p:cNvPicPr>
            <a:picLocks noChangeAspect="1"/>
          </p:cNvPicPr>
          <p:nvPr/>
        </p:nvPicPr>
        <p:blipFill>
          <a:blip r:embed="rId3"/>
          <a:stretch>
            <a:fillRect/>
          </a:stretch>
        </p:blipFill>
        <p:spPr>
          <a:xfrm>
            <a:off x="6004560" y="357640"/>
            <a:ext cx="6045199" cy="3988424"/>
          </a:xfrm>
          <a:prstGeom prst="rect">
            <a:avLst/>
          </a:prstGeom>
        </p:spPr>
      </p:pic>
    </p:spTree>
    <p:extLst>
      <p:ext uri="{BB962C8B-B14F-4D97-AF65-F5344CB8AC3E}">
        <p14:creationId xmlns:p14="http://schemas.microsoft.com/office/powerpoint/2010/main" val="1230556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9302"/>
            <a:ext cx="10515600" cy="1325563"/>
          </a:xfrm>
        </p:spPr>
        <p:txBody>
          <a:bodyPr/>
          <a:lstStyle/>
          <a:p>
            <a:r>
              <a:rPr lang="is-IS"/>
              <a:t>Skilgreining á vöktun</a:t>
            </a:r>
          </a:p>
        </p:txBody>
      </p:sp>
      <p:sp>
        <p:nvSpPr>
          <p:cNvPr id="3" name="Content Placeholder 2"/>
          <p:cNvSpPr>
            <a:spLocks noGrp="1"/>
          </p:cNvSpPr>
          <p:nvPr>
            <p:ph idx="1"/>
          </p:nvPr>
        </p:nvSpPr>
        <p:spPr>
          <a:xfrm>
            <a:off x="838200" y="2194559"/>
            <a:ext cx="10043160" cy="3982403"/>
          </a:xfrm>
        </p:spPr>
        <p:txBody>
          <a:bodyPr/>
          <a:lstStyle/>
          <a:p>
            <a:r>
              <a:rPr lang="is-IS"/>
              <a:t>Vöktun merkir kerfisbundna og </a:t>
            </a:r>
            <a:r>
              <a:rPr lang="is-IS" err="1"/>
              <a:t>síendurtekna</a:t>
            </a:r>
            <a:r>
              <a:rPr lang="is-IS"/>
              <a:t> skráningu einstakra breytilegra þátta i umhverfinu (sbr. </a:t>
            </a:r>
            <a:r>
              <a:rPr lang="is-IS" err="1"/>
              <a:t>rgl</a:t>
            </a:r>
            <a:r>
              <a:rPr lang="is-IS"/>
              <a:t>. um varnir gegn mengun vatns).</a:t>
            </a:r>
          </a:p>
          <a:p>
            <a:r>
              <a:rPr lang="is-IS"/>
              <a:t>Vöktun skiptist í yfirlits, aðgerða- og rannsóknavöktun</a:t>
            </a:r>
          </a:p>
        </p:txBody>
      </p:sp>
      <p:sp>
        <p:nvSpPr>
          <p:cNvPr id="4" name="Slide Number Placeholder 3"/>
          <p:cNvSpPr>
            <a:spLocks noGrp="1"/>
          </p:cNvSpPr>
          <p:nvPr>
            <p:ph type="sldNum" sz="quarter" idx="11"/>
          </p:nvPr>
        </p:nvSpPr>
        <p:spPr/>
        <p:txBody>
          <a:bodyPr/>
          <a:lstStyle/>
          <a:p>
            <a:fld id="{193931E6-F429-4545-A32F-E37C1993E764}" type="slidenum">
              <a:rPr lang="is-IS" smtClean="0"/>
              <a:t>40</a:t>
            </a:fld>
            <a:endParaRPr lang="is-IS"/>
          </a:p>
        </p:txBody>
      </p:sp>
    </p:spTree>
    <p:extLst>
      <p:ext uri="{BB962C8B-B14F-4D97-AF65-F5344CB8AC3E}">
        <p14:creationId xmlns:p14="http://schemas.microsoft.com/office/powerpoint/2010/main" val="490500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is-I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3931E6-F429-4545-A32F-E37C1993E764}" type="slidenum">
              <a:rPr lang="is-IS" smtClean="0"/>
              <a:pPr/>
              <a:t>41</a:t>
            </a:fld>
            <a:endParaRPr lang="is-I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47706"/>
            <a:ext cx="5400600" cy="6794302"/>
          </a:xfrm>
          <a:prstGeom prst="rect">
            <a:avLst/>
          </a:prstGeom>
        </p:spPr>
      </p:pic>
    </p:spTree>
    <p:extLst>
      <p:ext uri="{BB962C8B-B14F-4D97-AF65-F5344CB8AC3E}">
        <p14:creationId xmlns:p14="http://schemas.microsoft.com/office/powerpoint/2010/main" val="360697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9E99EF66-8A75-47A0-AF01-D8C456C1606F}"/>
              </a:ext>
            </a:extLst>
          </p:cNvPr>
          <p:cNvSpPr txBox="1">
            <a:spLocks/>
          </p:cNvSpPr>
          <p:nvPr/>
        </p:nvSpPr>
        <p:spPr>
          <a:xfrm>
            <a:off x="2990449" y="208630"/>
            <a:ext cx="3981450" cy="20279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indent="-228600" algn="l">
              <a:buFont typeface="Arial" panose="020B0604020202020204" pitchFamily="34" charset="0"/>
              <a:buChar char="•"/>
            </a:pPr>
            <a:endParaRPr lang="en-US" sz="1100"/>
          </a:p>
          <a:p>
            <a:pPr marL="228600"/>
            <a:r>
              <a:rPr lang="en-US" sz="3200" err="1">
                <a:latin typeface="+mj-lt"/>
              </a:rPr>
              <a:t>Vöktun</a:t>
            </a:r>
            <a:r>
              <a:rPr lang="en-US" sz="3200">
                <a:latin typeface="+mj-lt"/>
              </a:rPr>
              <a:t> </a:t>
            </a:r>
            <a:r>
              <a:rPr lang="en-US" sz="3200" err="1">
                <a:latin typeface="+mj-lt"/>
              </a:rPr>
              <a:t>samkvæmt</a:t>
            </a:r>
            <a:r>
              <a:rPr lang="en-US" sz="3200">
                <a:latin typeface="+mj-lt"/>
              </a:rPr>
              <a:t> </a:t>
            </a:r>
            <a:r>
              <a:rPr lang="en-US" sz="3200" err="1">
                <a:latin typeface="+mj-lt"/>
              </a:rPr>
              <a:t>evrópskum</a:t>
            </a:r>
            <a:r>
              <a:rPr lang="en-US" sz="3200">
                <a:latin typeface="+mj-lt"/>
              </a:rPr>
              <a:t> </a:t>
            </a:r>
            <a:r>
              <a:rPr lang="en-US" sz="3200" err="1">
                <a:latin typeface="+mj-lt"/>
              </a:rPr>
              <a:t>stöðlum</a:t>
            </a:r>
            <a:endParaRPr lang="en-US" sz="3200">
              <a:solidFill>
                <a:schemeClr val="tx1"/>
              </a:solidFill>
              <a:latin typeface="+mj-lt"/>
            </a:endParaRPr>
          </a:p>
          <a:p>
            <a:pPr marL="457200" indent="-228600">
              <a:buFont typeface="Arial" panose="020B0604020202020204" pitchFamily="34" charset="0"/>
              <a:buChar char="•"/>
            </a:pPr>
            <a:endParaRPr lang="en-US" sz="2800" b="1">
              <a:solidFill>
                <a:schemeClr val="tx1"/>
              </a:solidFill>
              <a:latin typeface="+mj-lt"/>
              <a:ea typeface="+mn-ea"/>
              <a:cs typeface="+mn-cs"/>
            </a:endParaRPr>
          </a:p>
        </p:txBody>
      </p:sp>
      <p:graphicFrame>
        <p:nvGraphicFramePr>
          <p:cNvPr id="4" name="Table 3">
            <a:extLst>
              <a:ext uri="{FF2B5EF4-FFF2-40B4-BE49-F238E27FC236}">
                <a16:creationId xmlns:a16="http://schemas.microsoft.com/office/drawing/2014/main" id="{096F0170-163D-46F5-9C7F-4C2F1EDC6E86}"/>
              </a:ext>
            </a:extLst>
          </p:cNvPr>
          <p:cNvGraphicFramePr>
            <a:graphicFrameLocks noGrp="1"/>
          </p:cNvGraphicFramePr>
          <p:nvPr/>
        </p:nvGraphicFramePr>
        <p:xfrm>
          <a:off x="6778138" y="156145"/>
          <a:ext cx="4990116" cy="6493225"/>
        </p:xfrm>
        <a:graphic>
          <a:graphicData uri="http://schemas.openxmlformats.org/drawingml/2006/table">
            <a:tbl>
              <a:tblPr/>
              <a:tblGrid>
                <a:gridCol w="476989">
                  <a:extLst>
                    <a:ext uri="{9D8B030D-6E8A-4147-A177-3AD203B41FA5}">
                      <a16:colId xmlns:a16="http://schemas.microsoft.com/office/drawing/2014/main" val="1626252680"/>
                    </a:ext>
                  </a:extLst>
                </a:gridCol>
                <a:gridCol w="1088773">
                  <a:extLst>
                    <a:ext uri="{9D8B030D-6E8A-4147-A177-3AD203B41FA5}">
                      <a16:colId xmlns:a16="http://schemas.microsoft.com/office/drawing/2014/main" val="2477084872"/>
                    </a:ext>
                  </a:extLst>
                </a:gridCol>
                <a:gridCol w="3424354">
                  <a:extLst>
                    <a:ext uri="{9D8B030D-6E8A-4147-A177-3AD203B41FA5}">
                      <a16:colId xmlns:a16="http://schemas.microsoft.com/office/drawing/2014/main" val="2566799706"/>
                    </a:ext>
                  </a:extLst>
                </a:gridCol>
              </a:tblGrid>
              <a:tr h="185686">
                <a:tc>
                  <a:txBody>
                    <a:bodyPr/>
                    <a:lstStyle/>
                    <a:p>
                      <a:pPr algn="l" fontAlgn="b"/>
                      <a:r>
                        <a:rPr lang="is-IS" sz="500" b="0" i="0" u="none" strike="noStrike">
                          <a:solidFill>
                            <a:srgbClr val="000000"/>
                          </a:solidFill>
                          <a:effectLst/>
                          <a:latin typeface="Calibri" panose="020F0502020204030204" pitchFamily="34" charset="0"/>
                        </a:rPr>
                        <a:t> </a:t>
                      </a:r>
                    </a:p>
                  </a:txBody>
                  <a:tcPr marL="3669" marR="3669" marT="3669" marB="0" anchor="b">
                    <a:lnL>
                      <a:noFill/>
                    </a:lnL>
                    <a:lnR w="6350" cap="flat" cmpd="sng" algn="ctr">
                      <a:solidFill>
                        <a:srgbClr val="000000"/>
                      </a:solidFill>
                      <a:prstDash val="solid"/>
                      <a:round/>
                      <a:headEnd type="none" w="med" len="med"/>
                      <a:tailEnd type="none" w="med" len="med"/>
                    </a:lnR>
                    <a:lnT>
                      <a:noFill/>
                    </a:lnT>
                    <a:lnB>
                      <a:noFill/>
                    </a:lnB>
                    <a:solidFill>
                      <a:srgbClr val="BDD7EE"/>
                    </a:solidFill>
                  </a:tcPr>
                </a:tc>
                <a:tc>
                  <a:txBody>
                    <a:bodyPr/>
                    <a:lstStyle/>
                    <a:p>
                      <a:pPr algn="l" fontAlgn="b"/>
                      <a:r>
                        <a:rPr lang="is-IS" sz="900" b="1" i="0" u="none" strike="noStrike">
                          <a:solidFill>
                            <a:srgbClr val="000000"/>
                          </a:solidFill>
                          <a:effectLst/>
                          <a:latin typeface="Calibri" panose="020F0502020204030204" pitchFamily="34" charset="0"/>
                        </a:rPr>
                        <a:t>Númer staðals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900" b="1" i="0" u="none" strike="noStrike">
                          <a:solidFill>
                            <a:srgbClr val="000000"/>
                          </a:solidFill>
                          <a:effectLst/>
                          <a:latin typeface="Calibri" panose="020F0502020204030204" pitchFamily="34" charset="0"/>
                        </a:rPr>
                        <a:t>Heiti staðals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490699042"/>
                  </a:ext>
                </a:extLst>
              </a:tr>
              <a:tr h="436471">
                <a:tc>
                  <a:txBody>
                    <a:bodyPr/>
                    <a:lstStyle/>
                    <a:p>
                      <a:pPr algn="ctr" fontAlgn="ctr"/>
                      <a:r>
                        <a:rPr lang="is-IS" sz="800" b="1" i="0" u="none" strike="noStrike">
                          <a:solidFill>
                            <a:srgbClr val="000000"/>
                          </a:solidFill>
                          <a:effectLst/>
                          <a:latin typeface="Calibri" panose="020F0502020204030204" pitchFamily="34" charset="0"/>
                        </a:rPr>
                        <a:t>Almennt</a:t>
                      </a:r>
                    </a:p>
                  </a:txBody>
                  <a:tcPr marL="3669" marR="3669" marT="3669" marB="0" vert="vert27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ISO 5667-3:2012</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Sampling - Part 3: Preservation and handling of samples)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2130443"/>
                  </a:ext>
                </a:extLst>
              </a:tr>
              <a:tr h="363725">
                <a:tc rowSpan="2">
                  <a:txBody>
                    <a:bodyPr/>
                    <a:lstStyle/>
                    <a:p>
                      <a:pPr algn="ctr" fontAlgn="ctr"/>
                      <a:r>
                        <a:rPr lang="is-IS" sz="800" b="1" i="0" u="none" strike="noStrike">
                          <a:solidFill>
                            <a:srgbClr val="000000"/>
                          </a:solidFill>
                          <a:effectLst/>
                          <a:latin typeface="Calibri" panose="020F0502020204030204" pitchFamily="34" charset="0"/>
                        </a:rPr>
                        <a:t>Plöntusvif</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15204:2006</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on the enumeration of phytoplankton using inverted microscopy (Utermöhl technique))</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757945"/>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15972:2011</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s-IS" sz="800" b="0" i="0" u="none" strike="noStrike">
                          <a:solidFill>
                            <a:srgbClr val="000000"/>
                          </a:solidFill>
                          <a:effectLst/>
                          <a:latin typeface="Calibri" panose="020F0502020204030204" pitchFamily="34" charset="0"/>
                        </a:rPr>
                        <a:t>(e. Water quality - Guidance on quantitative and qualitative investigations of marine phytoplankton)</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457640"/>
                  </a:ext>
                </a:extLst>
              </a:tr>
              <a:tr h="238074">
                <a:tc rowSpan="5">
                  <a:txBody>
                    <a:bodyPr/>
                    <a:lstStyle/>
                    <a:p>
                      <a:pPr algn="ctr" fontAlgn="ctr"/>
                      <a:r>
                        <a:rPr lang="is-IS" sz="800" b="1" i="0" u="none" strike="noStrike">
                          <a:solidFill>
                            <a:srgbClr val="000000"/>
                          </a:solidFill>
                          <a:effectLst/>
                          <a:latin typeface="Calibri" panose="020F0502020204030204" pitchFamily="34" charset="0"/>
                        </a:rPr>
                        <a:t>Vatnaplöntur og botngróður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15460:2007</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(e.Water quality - Guidance standard for the surveying of macrophytes in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605942"/>
                  </a:ext>
                </a:extLst>
              </a:tr>
              <a:tr h="251302">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14184:2014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(e.Water quality - Guidance for the surveying of aquatic macrophytes in running waters)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249518"/>
                  </a:ext>
                </a:extLst>
              </a:tr>
              <a:tr h="343886">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15708:2009</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for the surveying, sampling and laboratory analysis of </a:t>
                      </a:r>
                      <a:r>
                        <a:rPr lang="en-GB" sz="800" b="0" i="0" u="none" strike="noStrike" err="1">
                          <a:solidFill>
                            <a:srgbClr val="000000"/>
                          </a:solidFill>
                          <a:effectLst/>
                          <a:latin typeface="Calibri" panose="020F0502020204030204" pitchFamily="34" charset="0"/>
                        </a:rPr>
                        <a:t>phytobenthos</a:t>
                      </a:r>
                      <a:r>
                        <a:rPr lang="en-GB" sz="800" b="0" i="0" u="none" strike="noStrike">
                          <a:solidFill>
                            <a:srgbClr val="000000"/>
                          </a:solidFill>
                          <a:effectLst/>
                          <a:latin typeface="Calibri" panose="020F0502020204030204" pitchFamily="34" charset="0"/>
                        </a:rPr>
                        <a:t> in shallow running water)</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90991"/>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13946:2014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for the routine sampling and preparation of benthic diatoms from rivers and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0327617"/>
                  </a:ext>
                </a:extLst>
              </a:tr>
              <a:tr h="357113">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14407:2014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for the identification and enumeration of benthic diatom samples from rivers and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42238"/>
                  </a:ext>
                </a:extLst>
              </a:tr>
              <a:tr h="444810">
                <a:tc rowSpan="5">
                  <a:txBody>
                    <a:bodyPr/>
                    <a:lstStyle/>
                    <a:p>
                      <a:pPr algn="ctr" fontAlgn="ctr"/>
                      <a:r>
                        <a:rPr lang="is-IS" sz="800" b="1" i="0" u="none" strike="noStrike">
                          <a:solidFill>
                            <a:srgbClr val="000000"/>
                          </a:solidFill>
                          <a:effectLst/>
                          <a:latin typeface="Calibri" panose="020F0502020204030204" pitchFamily="34" charset="0"/>
                        </a:rPr>
                        <a:t>Botnlægir hryggleysingar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ISO 10870:2012</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Guidelines for the selection of sampling methods and devices for benthic macroinvertebrates in fresh waters)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1575133"/>
                  </a:ext>
                </a:extLst>
              </a:tr>
              <a:tr h="44481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15196:2006</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sampling and processing of the pupal exuviae of Chironomidae (order Diptera) for ecological assessment)</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48949"/>
                  </a:ext>
                </a:extLst>
              </a:tr>
              <a:tr h="376951">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16150:2012</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pro rata multi-habitat sampling of benthic macro-invertebrates from </a:t>
                      </a:r>
                      <a:r>
                        <a:rPr lang="en-GB" sz="800" b="0" i="0" u="none" strike="noStrike" err="1">
                          <a:solidFill>
                            <a:srgbClr val="000000"/>
                          </a:solidFill>
                          <a:effectLst/>
                          <a:latin typeface="Calibri" panose="020F0502020204030204" pitchFamily="34" charset="0"/>
                        </a:rPr>
                        <a:t>wadeable</a:t>
                      </a:r>
                      <a:r>
                        <a:rPr lang="en-GB" sz="800" b="0" i="0" u="none" strike="noStrike">
                          <a:solidFill>
                            <a:srgbClr val="000000"/>
                          </a:solidFill>
                          <a:effectLst/>
                          <a:latin typeface="Calibri" panose="020F0502020204030204" pitchFamily="34" charset="0"/>
                        </a:rPr>
                        <a:t> rivers)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737176"/>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ISO 19493:2007</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marine biological surveys of hard-substrate communities)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556727"/>
                  </a:ext>
                </a:extLst>
              </a:tr>
              <a:tr h="363725">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ISO 16665:2013</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Guidelines for quantitative sampling and sample processing of marine soft-bottom macro-fauna)</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4776616"/>
                  </a:ext>
                </a:extLst>
              </a:tr>
              <a:tr h="257915">
                <a:tc rowSpan="4">
                  <a:txBody>
                    <a:bodyPr/>
                    <a:lstStyle/>
                    <a:p>
                      <a:pPr algn="ctr" fontAlgn="ctr"/>
                      <a:r>
                        <a:rPr lang="is-IS" sz="800" b="1" i="0" u="none" strike="noStrike">
                          <a:solidFill>
                            <a:srgbClr val="000000"/>
                          </a:solidFill>
                          <a:effectLst/>
                          <a:latin typeface="Calibri" panose="020F0502020204030204" pitchFamily="34" charset="0"/>
                        </a:rPr>
                        <a:t>Fiskar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14962:2006</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the scope and selection of fish sampling methods)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944668"/>
                  </a:ext>
                </a:extLst>
              </a:tr>
              <a:tr h="225051">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14011:2003</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Sampling of fish with electricity)</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025042"/>
                  </a:ext>
                </a:extLst>
              </a:tr>
              <a:tr h="264528">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15910:2014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s-IS" sz="800" b="0" i="0" u="none" strike="noStrike">
                          <a:solidFill>
                            <a:srgbClr val="000000"/>
                          </a:solidFill>
                          <a:effectLst/>
                          <a:latin typeface="Calibri" panose="020F0502020204030204" pitchFamily="34" charset="0"/>
                        </a:rPr>
                        <a:t>Vatnsgæði - Leiðbeiningar um áætlun fiskimagns með bergmálstækni</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0994084"/>
                  </a:ext>
                </a:extLst>
              </a:tr>
              <a:tr h="264528">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14757:2015</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Sampling of fish with multi-mesh gillnets)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6504031"/>
                  </a:ext>
                </a:extLst>
              </a:tr>
              <a:tr h="334930">
                <a:tc rowSpan="2">
                  <a:txBody>
                    <a:bodyPr/>
                    <a:lstStyle/>
                    <a:p>
                      <a:pPr algn="ctr" fontAlgn="ctr"/>
                      <a:r>
                        <a:rPr lang="is-IS" sz="800" b="1" i="0" u="none" strike="noStrike">
                          <a:solidFill>
                            <a:srgbClr val="000000"/>
                          </a:solidFill>
                          <a:effectLst/>
                          <a:latin typeface="Calibri" panose="020F0502020204030204" pitchFamily="34" charset="0"/>
                        </a:rPr>
                        <a:t>Vatnsform- fræðilegar breytur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14614:2004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for assessing the </a:t>
                      </a:r>
                      <a:r>
                        <a:rPr lang="en-GB" sz="800" b="0" i="0" u="none" strike="noStrike" err="1">
                          <a:solidFill>
                            <a:srgbClr val="000000"/>
                          </a:solidFill>
                          <a:effectLst/>
                          <a:latin typeface="Calibri" panose="020F0502020204030204" pitchFamily="34" charset="0"/>
                        </a:rPr>
                        <a:t>hydromorphological</a:t>
                      </a:r>
                      <a:r>
                        <a:rPr lang="en-GB" sz="800" b="0" i="0" u="none" strike="noStrike">
                          <a:solidFill>
                            <a:srgbClr val="000000"/>
                          </a:solidFill>
                          <a:effectLst/>
                          <a:latin typeface="Calibri" panose="020F0502020204030204" pitchFamily="34" charset="0"/>
                        </a:rPr>
                        <a:t> features of rivers)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4978295"/>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16039:2011</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on assessing the </a:t>
                      </a:r>
                      <a:r>
                        <a:rPr lang="en-GB" sz="800" b="0" i="0" u="none" strike="noStrike" err="1">
                          <a:solidFill>
                            <a:srgbClr val="000000"/>
                          </a:solidFill>
                          <a:effectLst/>
                          <a:latin typeface="Calibri" panose="020F0502020204030204" pitchFamily="34" charset="0"/>
                        </a:rPr>
                        <a:t>hydromorphological</a:t>
                      </a:r>
                      <a:r>
                        <a:rPr lang="en-GB" sz="800" b="0" i="0" u="none" strike="noStrike">
                          <a:solidFill>
                            <a:srgbClr val="000000"/>
                          </a:solidFill>
                          <a:effectLst/>
                          <a:latin typeface="Calibri" panose="020F0502020204030204" pitchFamily="34" charset="0"/>
                        </a:rPr>
                        <a:t> features of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938756"/>
                  </a:ext>
                </a:extLst>
              </a:tr>
            </a:tbl>
          </a:graphicData>
        </a:graphic>
      </p:graphicFrame>
      <p:pic>
        <p:nvPicPr>
          <p:cNvPr id="2" name="Picture 1">
            <a:extLst>
              <a:ext uri="{FF2B5EF4-FFF2-40B4-BE49-F238E27FC236}">
                <a16:creationId xmlns:a16="http://schemas.microsoft.com/office/drawing/2014/main" id="{C99F2794-F50F-4305-BA39-A8EC256F0F51}"/>
              </a:ext>
            </a:extLst>
          </p:cNvPr>
          <p:cNvPicPr>
            <a:picLocks noChangeAspect="1"/>
          </p:cNvPicPr>
          <p:nvPr/>
        </p:nvPicPr>
        <p:blipFill>
          <a:blip r:embed="rId3"/>
          <a:stretch>
            <a:fillRect/>
          </a:stretch>
        </p:blipFill>
        <p:spPr>
          <a:xfrm>
            <a:off x="2396452" y="1590325"/>
            <a:ext cx="3547147" cy="5059045"/>
          </a:xfrm>
          <a:prstGeom prst="rect">
            <a:avLst/>
          </a:prstGeom>
          <a:ln w="12700">
            <a:solidFill>
              <a:schemeClr val="accent1">
                <a:shade val="50000"/>
              </a:schemeClr>
            </a:solidFill>
          </a:ln>
        </p:spPr>
      </p:pic>
      <p:sp>
        <p:nvSpPr>
          <p:cNvPr id="3" name="Rectangle 2">
            <a:extLst>
              <a:ext uri="{FF2B5EF4-FFF2-40B4-BE49-F238E27FC236}">
                <a16:creationId xmlns:a16="http://schemas.microsoft.com/office/drawing/2014/main" id="{277A02F9-70AB-45E6-BB3F-677B24C28EA1}"/>
              </a:ext>
            </a:extLst>
          </p:cNvPr>
          <p:cNvSpPr/>
          <p:nvPr/>
        </p:nvSpPr>
        <p:spPr>
          <a:xfrm>
            <a:off x="5977217" y="3244334"/>
            <a:ext cx="237566" cy="369332"/>
          </a:xfrm>
          <a:prstGeom prst="rect">
            <a:avLst/>
          </a:prstGeom>
        </p:spPr>
        <p:txBody>
          <a:bodyPr wrap="none">
            <a:spAutoFit/>
          </a:bodyPr>
          <a:lstStyle/>
          <a:p>
            <a:r>
              <a:rPr lang="is-IS"/>
              <a:t> </a:t>
            </a:r>
          </a:p>
        </p:txBody>
      </p:sp>
      <p:sp>
        <p:nvSpPr>
          <p:cNvPr id="5" name="Rectangle 4">
            <a:extLst>
              <a:ext uri="{FF2B5EF4-FFF2-40B4-BE49-F238E27FC236}">
                <a16:creationId xmlns:a16="http://schemas.microsoft.com/office/drawing/2014/main" id="{58397F09-636E-4219-BEBD-F62265A634C8}"/>
              </a:ext>
            </a:extLst>
          </p:cNvPr>
          <p:cNvSpPr/>
          <p:nvPr/>
        </p:nvSpPr>
        <p:spPr>
          <a:xfrm>
            <a:off x="5977217" y="3244334"/>
            <a:ext cx="237566" cy="369332"/>
          </a:xfrm>
          <a:prstGeom prst="rect">
            <a:avLst/>
          </a:prstGeom>
        </p:spPr>
        <p:txBody>
          <a:bodyPr wrap="none">
            <a:spAutoFit/>
          </a:bodyPr>
          <a:lstStyle/>
          <a:p>
            <a:r>
              <a:rPr lang="is-IS"/>
              <a:t> </a:t>
            </a:r>
          </a:p>
        </p:txBody>
      </p:sp>
      <p:sp>
        <p:nvSpPr>
          <p:cNvPr id="6" name="Rectangle 5">
            <a:extLst>
              <a:ext uri="{FF2B5EF4-FFF2-40B4-BE49-F238E27FC236}">
                <a16:creationId xmlns:a16="http://schemas.microsoft.com/office/drawing/2014/main" id="{CF44D6A6-BA68-49B2-939D-7FF05CF7FAC4}"/>
              </a:ext>
            </a:extLst>
          </p:cNvPr>
          <p:cNvSpPr/>
          <p:nvPr/>
        </p:nvSpPr>
        <p:spPr>
          <a:xfrm>
            <a:off x="5977217" y="3244334"/>
            <a:ext cx="237566" cy="369332"/>
          </a:xfrm>
          <a:prstGeom prst="rect">
            <a:avLst/>
          </a:prstGeom>
        </p:spPr>
        <p:txBody>
          <a:bodyPr wrap="none">
            <a:spAutoFit/>
          </a:bodyPr>
          <a:lstStyle/>
          <a:p>
            <a:r>
              <a:rPr lang="is-IS"/>
              <a:t> </a:t>
            </a:r>
          </a:p>
        </p:txBody>
      </p:sp>
    </p:spTree>
    <p:extLst>
      <p:ext uri="{BB962C8B-B14F-4D97-AF65-F5344CB8AC3E}">
        <p14:creationId xmlns:p14="http://schemas.microsoft.com/office/powerpoint/2010/main" val="788406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627B2F-5E8C-409E-9DB1-16AA3F06338D}"/>
              </a:ext>
            </a:extLst>
          </p:cNvPr>
          <p:cNvSpPr>
            <a:spLocks noGrp="1"/>
          </p:cNvSpPr>
          <p:nvPr>
            <p:ph type="subTitle" idx="1"/>
          </p:nvPr>
        </p:nvSpPr>
        <p:spPr>
          <a:xfrm>
            <a:off x="1070258" y="2475696"/>
            <a:ext cx="5172888" cy="4137446"/>
          </a:xfrm>
        </p:spPr>
        <p:txBody>
          <a:bodyPr>
            <a:normAutofit/>
          </a:bodyPr>
          <a:lstStyle/>
          <a:p>
            <a:pPr marL="457200" indent="-457200">
              <a:buFont typeface="Arial" panose="020B0604020202020204" pitchFamily="34" charset="0"/>
              <a:buChar char="•"/>
            </a:pPr>
            <a:r>
              <a:rPr lang="is-IS" sz="2800">
                <a:latin typeface="+mj-lt"/>
              </a:rPr>
              <a:t>Ákveðið að gera sér vöktunaráætlanir fyrir Mývatn og Þingvallavatn vegna þeirrar óvissu sem ríkir um ástand</a:t>
            </a:r>
          </a:p>
          <a:p>
            <a:pPr marL="457200" indent="-457200">
              <a:buFont typeface="Arial" panose="020B0604020202020204" pitchFamily="34" charset="0"/>
              <a:buChar char="•"/>
            </a:pPr>
            <a:r>
              <a:rPr lang="is-IS" sz="2800">
                <a:latin typeface="+mj-lt"/>
              </a:rPr>
              <a:t>Búið að gefa út vöktunaráætlun fyrir Mývatn árin 2018 – 2023</a:t>
            </a:r>
          </a:p>
          <a:p>
            <a:pPr marL="457200" indent="-457200">
              <a:buFont typeface="Arial" panose="020B0604020202020204" pitchFamily="34" charset="0"/>
              <a:buChar char="•"/>
            </a:pPr>
            <a:r>
              <a:rPr lang="is-IS" sz="2800">
                <a:latin typeface="+mj-lt"/>
              </a:rPr>
              <a:t>Vöktunaráætlun Mývatns: </a:t>
            </a:r>
            <a:r>
              <a:rPr lang="is-IS" sz="1800">
                <a:latin typeface="+mj-lt"/>
                <a:hlinkClick r:id="rId2"/>
              </a:rPr>
              <a:t>https://ust.is/library/Skrar/Einstaklingar/Vatnsgaedi/Vo%CC%88ktun%20My%CC%81vatns%20apri%CC%81l%202018.pdf</a:t>
            </a:r>
            <a:r>
              <a:rPr lang="is-IS" sz="1800">
                <a:latin typeface="+mj-lt"/>
              </a:rPr>
              <a:t> </a:t>
            </a:r>
            <a:endParaRPr lang="is-IS" sz="2800">
              <a:latin typeface="+mj-lt"/>
            </a:endParaRPr>
          </a:p>
        </p:txBody>
      </p:sp>
      <p:sp>
        <p:nvSpPr>
          <p:cNvPr id="4" name="Title 1">
            <a:extLst>
              <a:ext uri="{FF2B5EF4-FFF2-40B4-BE49-F238E27FC236}">
                <a16:creationId xmlns:a16="http://schemas.microsoft.com/office/drawing/2014/main" id="{E1E7B5B7-1FE9-4261-8244-E6C978E39A02}"/>
              </a:ext>
            </a:extLst>
          </p:cNvPr>
          <p:cNvSpPr txBox="1">
            <a:spLocks/>
          </p:cNvSpPr>
          <p:nvPr/>
        </p:nvSpPr>
        <p:spPr>
          <a:xfrm>
            <a:off x="920500" y="1164032"/>
            <a:ext cx="5779845" cy="13116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is-IS" sz="3600" b="0">
                <a:solidFill>
                  <a:srgbClr val="000000"/>
                </a:solidFill>
                <a:latin typeface="+mj-lt"/>
              </a:rPr>
              <a:t>Vöktun skv. stjórn vatnamála nú þegar hafin</a:t>
            </a:r>
          </a:p>
        </p:txBody>
      </p:sp>
      <p:pic>
        <p:nvPicPr>
          <p:cNvPr id="5" name="Picture 4">
            <a:extLst>
              <a:ext uri="{FF2B5EF4-FFF2-40B4-BE49-F238E27FC236}">
                <a16:creationId xmlns:a16="http://schemas.microsoft.com/office/drawing/2014/main" id="{E93B7ABE-18B3-406D-A568-9E1B3E4553C6}"/>
              </a:ext>
            </a:extLst>
          </p:cNvPr>
          <p:cNvPicPr>
            <a:picLocks noChangeAspect="1"/>
          </p:cNvPicPr>
          <p:nvPr/>
        </p:nvPicPr>
        <p:blipFill>
          <a:blip r:embed="rId3"/>
          <a:stretch>
            <a:fillRect/>
          </a:stretch>
        </p:blipFill>
        <p:spPr>
          <a:xfrm>
            <a:off x="7118117" y="244858"/>
            <a:ext cx="4791075" cy="6368284"/>
          </a:xfrm>
          <a:prstGeom prst="rect">
            <a:avLst/>
          </a:prstGeom>
          <a:ln>
            <a:solidFill>
              <a:schemeClr val="bg2">
                <a:lumMod val="50000"/>
              </a:schemeClr>
            </a:solidFill>
          </a:ln>
        </p:spPr>
      </p:pic>
    </p:spTree>
    <p:extLst>
      <p:ext uri="{BB962C8B-B14F-4D97-AF65-F5344CB8AC3E}">
        <p14:creationId xmlns:p14="http://schemas.microsoft.com/office/powerpoint/2010/main" val="831835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627B2F-5E8C-409E-9DB1-16AA3F06338D}"/>
              </a:ext>
            </a:extLst>
          </p:cNvPr>
          <p:cNvSpPr>
            <a:spLocks noGrp="1"/>
          </p:cNvSpPr>
          <p:nvPr>
            <p:ph type="subTitle" idx="1"/>
          </p:nvPr>
        </p:nvSpPr>
        <p:spPr>
          <a:xfrm>
            <a:off x="1035326" y="2165096"/>
            <a:ext cx="5060674" cy="4947648"/>
          </a:xfrm>
        </p:spPr>
        <p:txBody>
          <a:bodyPr>
            <a:normAutofit/>
          </a:bodyPr>
          <a:lstStyle/>
          <a:p>
            <a:pPr marL="457200" indent="-457200">
              <a:buFont typeface="Arial" panose="020B0604020202020204" pitchFamily="34" charset="0"/>
              <a:buChar char="•"/>
            </a:pPr>
            <a:r>
              <a:rPr lang="is-IS" sz="2800" dirty="0">
                <a:latin typeface="+mj-lt"/>
              </a:rPr>
              <a:t>Alls eru 45 forgangsefni á lista tilskipunarinnar yfir efni sem þarf að vakta </a:t>
            </a:r>
          </a:p>
          <a:p>
            <a:pPr marL="457200" indent="-457200">
              <a:buFont typeface="Arial" panose="020B0604020202020204" pitchFamily="34" charset="0"/>
              <a:buChar char="•"/>
            </a:pPr>
            <a:r>
              <a:rPr lang="is-IS" sz="2800" dirty="0">
                <a:latin typeface="+mj-lt"/>
              </a:rPr>
              <a:t>Ættu helst að finnast í tengslum við álag af mannavöldum (þéttbýli eða iðnaðarfyrirtæki)</a:t>
            </a:r>
          </a:p>
          <a:p>
            <a:pPr marL="457200" indent="-457200">
              <a:buFont typeface="Arial" panose="020B0604020202020204" pitchFamily="34" charset="0"/>
              <a:buChar char="•"/>
            </a:pPr>
            <a:r>
              <a:rPr lang="is-IS" sz="2800" dirty="0">
                <a:latin typeface="+mj-lt"/>
              </a:rPr>
              <a:t>Vöktun hófst í upphafi árs 2019</a:t>
            </a:r>
          </a:p>
        </p:txBody>
      </p:sp>
      <p:sp>
        <p:nvSpPr>
          <p:cNvPr id="4" name="Title 1">
            <a:extLst>
              <a:ext uri="{FF2B5EF4-FFF2-40B4-BE49-F238E27FC236}">
                <a16:creationId xmlns:a16="http://schemas.microsoft.com/office/drawing/2014/main" id="{E1E7B5B7-1FE9-4261-8244-E6C978E39A02}"/>
              </a:ext>
            </a:extLst>
          </p:cNvPr>
          <p:cNvSpPr txBox="1">
            <a:spLocks/>
          </p:cNvSpPr>
          <p:nvPr/>
        </p:nvSpPr>
        <p:spPr>
          <a:xfrm>
            <a:off x="920500" y="1035698"/>
            <a:ext cx="5463801" cy="425475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is-IS" sz="4800" b="0" dirty="0">
                <a:solidFill>
                  <a:srgbClr val="000000"/>
                </a:solidFill>
                <a:latin typeface="+mj-lt"/>
              </a:rPr>
              <a:t>Vöktun forgangsefna</a:t>
            </a:r>
          </a:p>
          <a:p>
            <a:endParaRPr lang="is-IS" sz="4800" b="0" dirty="0">
              <a:solidFill>
                <a:srgbClr val="000000"/>
              </a:solidFill>
              <a:latin typeface="+mj-lt"/>
            </a:endParaRPr>
          </a:p>
          <a:p>
            <a:endParaRPr lang="is-IS" sz="4800" b="0" dirty="0">
              <a:solidFill>
                <a:srgbClr val="000000"/>
              </a:solidFill>
              <a:latin typeface="+mj-lt"/>
            </a:endParaRPr>
          </a:p>
          <a:p>
            <a:endParaRPr lang="is-IS" sz="4800" b="0" dirty="0">
              <a:solidFill>
                <a:srgbClr val="000000"/>
              </a:solidFill>
              <a:latin typeface="+mj-lt"/>
            </a:endParaRPr>
          </a:p>
        </p:txBody>
      </p:sp>
      <p:pic>
        <p:nvPicPr>
          <p:cNvPr id="6" name="Picture 5">
            <a:extLst>
              <a:ext uri="{FF2B5EF4-FFF2-40B4-BE49-F238E27FC236}">
                <a16:creationId xmlns:a16="http://schemas.microsoft.com/office/drawing/2014/main" id="{34D2DC76-84C2-47C9-B651-916E339E1903}"/>
              </a:ext>
            </a:extLst>
          </p:cNvPr>
          <p:cNvPicPr>
            <a:picLocks noChangeAspect="1"/>
          </p:cNvPicPr>
          <p:nvPr/>
        </p:nvPicPr>
        <p:blipFill>
          <a:blip r:embed="rId2"/>
          <a:stretch>
            <a:fillRect/>
          </a:stretch>
        </p:blipFill>
        <p:spPr>
          <a:xfrm>
            <a:off x="6384301" y="90488"/>
            <a:ext cx="5807699" cy="6677025"/>
          </a:xfrm>
          <a:prstGeom prst="rect">
            <a:avLst/>
          </a:prstGeom>
        </p:spPr>
      </p:pic>
    </p:spTree>
    <p:extLst>
      <p:ext uri="{BB962C8B-B14F-4D97-AF65-F5344CB8AC3E}">
        <p14:creationId xmlns:p14="http://schemas.microsoft.com/office/powerpoint/2010/main" val="365021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96F1-6240-40DE-8393-3260D406EF31}"/>
              </a:ext>
            </a:extLst>
          </p:cNvPr>
          <p:cNvSpPr>
            <a:spLocks noGrp="1"/>
          </p:cNvSpPr>
          <p:nvPr>
            <p:ph type="title"/>
          </p:nvPr>
        </p:nvSpPr>
        <p:spPr>
          <a:xfrm>
            <a:off x="806310" y="1078182"/>
            <a:ext cx="4241800" cy="1520571"/>
          </a:xfrm>
        </p:spPr>
        <p:txBody>
          <a:bodyPr>
            <a:normAutofit/>
          </a:bodyPr>
          <a:lstStyle/>
          <a:p>
            <a:r>
              <a:rPr lang="is-IS" sz="4000" dirty="0"/>
              <a:t>Vöktunarstaðir forgangsefna</a:t>
            </a:r>
          </a:p>
        </p:txBody>
      </p:sp>
      <p:pic>
        <p:nvPicPr>
          <p:cNvPr id="3" name="Picture 2">
            <a:extLst>
              <a:ext uri="{FF2B5EF4-FFF2-40B4-BE49-F238E27FC236}">
                <a16:creationId xmlns:a16="http://schemas.microsoft.com/office/drawing/2014/main" id="{0587D44E-074D-4887-8698-BC36C5075918}"/>
              </a:ext>
            </a:extLst>
          </p:cNvPr>
          <p:cNvPicPr>
            <a:picLocks noChangeAspect="1"/>
          </p:cNvPicPr>
          <p:nvPr/>
        </p:nvPicPr>
        <p:blipFill>
          <a:blip r:embed="rId2"/>
          <a:stretch>
            <a:fillRect/>
          </a:stretch>
        </p:blipFill>
        <p:spPr>
          <a:xfrm>
            <a:off x="6664960" y="-60781"/>
            <a:ext cx="5527040" cy="3743049"/>
          </a:xfrm>
          <a:prstGeom prst="rect">
            <a:avLst/>
          </a:prstGeom>
        </p:spPr>
      </p:pic>
      <p:pic>
        <p:nvPicPr>
          <p:cNvPr id="4" name="Picture 3">
            <a:extLst>
              <a:ext uri="{FF2B5EF4-FFF2-40B4-BE49-F238E27FC236}">
                <a16:creationId xmlns:a16="http://schemas.microsoft.com/office/drawing/2014/main" id="{90FF5B81-F027-41F9-88A8-38D36EAA1700}"/>
              </a:ext>
            </a:extLst>
          </p:cNvPr>
          <p:cNvPicPr>
            <a:picLocks noChangeAspect="1"/>
          </p:cNvPicPr>
          <p:nvPr/>
        </p:nvPicPr>
        <p:blipFill>
          <a:blip r:embed="rId3"/>
          <a:stretch>
            <a:fillRect/>
          </a:stretch>
        </p:blipFill>
        <p:spPr>
          <a:xfrm>
            <a:off x="4450080" y="3682268"/>
            <a:ext cx="7741920" cy="3175732"/>
          </a:xfrm>
          <a:prstGeom prst="rect">
            <a:avLst/>
          </a:prstGeom>
        </p:spPr>
      </p:pic>
      <p:sp>
        <p:nvSpPr>
          <p:cNvPr id="5" name="TextBox 4">
            <a:extLst>
              <a:ext uri="{FF2B5EF4-FFF2-40B4-BE49-F238E27FC236}">
                <a16:creationId xmlns:a16="http://schemas.microsoft.com/office/drawing/2014/main" id="{53624F95-3CBF-4C40-97BB-245671DF5200}"/>
              </a:ext>
            </a:extLst>
          </p:cNvPr>
          <p:cNvSpPr txBox="1"/>
          <p:nvPr/>
        </p:nvSpPr>
        <p:spPr>
          <a:xfrm>
            <a:off x="806310" y="2734056"/>
            <a:ext cx="3530600" cy="4062651"/>
          </a:xfrm>
          <a:prstGeom prst="rect">
            <a:avLst/>
          </a:prstGeom>
          <a:noFill/>
        </p:spPr>
        <p:txBody>
          <a:bodyPr wrap="square" rtlCol="0">
            <a:spAutoFit/>
          </a:bodyPr>
          <a:lstStyle/>
          <a:p>
            <a:r>
              <a:rPr lang="is-IS" sz="2400" dirty="0">
                <a:latin typeface="+mj-lt"/>
              </a:rPr>
              <a:t>Mývatni, Þingvallavatni, Eiðisvatni, Tjörninni í Reykjavík, Varmá í Ölfusi, Þjórsá, Ölfusá, Í sunnanverðum Faxaflóa vestan við Kjalarnes, Eyjafirði innanverðum, Pollinum í Skutulsfirði og innanverðu Viðeyjarsundi í Reykjavík</a:t>
            </a:r>
          </a:p>
          <a:p>
            <a:endParaRPr lang="is-IS" dirty="0"/>
          </a:p>
        </p:txBody>
      </p:sp>
      <p:sp>
        <p:nvSpPr>
          <p:cNvPr id="6" name="Rectangle 5">
            <a:extLst>
              <a:ext uri="{FF2B5EF4-FFF2-40B4-BE49-F238E27FC236}">
                <a16:creationId xmlns:a16="http://schemas.microsoft.com/office/drawing/2014/main" id="{63103611-6DDC-42AE-A8D3-9EF28F0CE63C}"/>
              </a:ext>
            </a:extLst>
          </p:cNvPr>
          <p:cNvSpPr/>
          <p:nvPr/>
        </p:nvSpPr>
        <p:spPr>
          <a:xfrm>
            <a:off x="7955280" y="2432304"/>
            <a:ext cx="1572768" cy="603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cxnSp>
        <p:nvCxnSpPr>
          <p:cNvPr id="8" name="Straight Arrow Connector 7">
            <a:extLst>
              <a:ext uri="{FF2B5EF4-FFF2-40B4-BE49-F238E27FC236}">
                <a16:creationId xmlns:a16="http://schemas.microsoft.com/office/drawing/2014/main" id="{0EA942C7-0866-4774-A334-8BCFD5D93CCD}"/>
              </a:ext>
            </a:extLst>
          </p:cNvPr>
          <p:cNvCxnSpPr>
            <a:cxnSpLocks/>
          </p:cNvCxnSpPr>
          <p:nvPr/>
        </p:nvCxnSpPr>
        <p:spPr>
          <a:xfrm flipH="1">
            <a:off x="7955280" y="3048000"/>
            <a:ext cx="365760" cy="7741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172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786" y="770582"/>
            <a:ext cx="10515600" cy="1325563"/>
          </a:xfrm>
        </p:spPr>
        <p:txBody>
          <a:bodyPr/>
          <a:lstStyle/>
          <a:p>
            <a:r>
              <a:rPr lang="is-IS" dirty="0"/>
              <a:t>Yfirlitsvöktun yfirborðsvatns</a:t>
            </a:r>
          </a:p>
        </p:txBody>
      </p:sp>
      <p:sp>
        <p:nvSpPr>
          <p:cNvPr id="3" name="Content Placeholder 2"/>
          <p:cNvSpPr>
            <a:spLocks noGrp="1"/>
          </p:cNvSpPr>
          <p:nvPr>
            <p:ph idx="1"/>
          </p:nvPr>
        </p:nvSpPr>
        <p:spPr>
          <a:xfrm>
            <a:off x="910865" y="2096145"/>
            <a:ext cx="10219442" cy="5002402"/>
          </a:xfrm>
        </p:spPr>
        <p:txBody>
          <a:bodyPr>
            <a:normAutofit/>
          </a:bodyPr>
          <a:lstStyle/>
          <a:p>
            <a:r>
              <a:rPr lang="is-IS" dirty="0">
                <a:latin typeface="+mj-lt"/>
              </a:rPr>
              <a:t>Í fyrstu vöktunaráætluninni er markmið yfirlitsvöktunar yfirborðsvatnshlota að afla upplýsinga til að:</a:t>
            </a:r>
          </a:p>
          <a:p>
            <a:pPr lvl="1">
              <a:buFont typeface="Wingdings" panose="05000000000000000000" pitchFamily="2" charset="2"/>
              <a:buChar char="Ø"/>
            </a:pPr>
            <a:r>
              <a:rPr lang="is-IS" dirty="0">
                <a:latin typeface="+mj-lt"/>
              </a:rPr>
              <a:t> bæta við og fullgilda aðferð við mat á áhrifum álags á vatnshlot í mismunandi gerðum,</a:t>
            </a:r>
          </a:p>
          <a:p>
            <a:pPr lvl="1">
              <a:buFont typeface="Wingdings" panose="05000000000000000000" pitchFamily="2" charset="2"/>
              <a:buChar char="Ø"/>
            </a:pPr>
            <a:r>
              <a:rPr lang="is-IS" dirty="0">
                <a:latin typeface="+mj-lt"/>
              </a:rPr>
              <a:t> stuðla að skilvirkri og árangursríkri tilhögun vöktunaráætlana í framtíðinni (nota niðurstöðurnar til að ákvarða um breytingar á vöktunaráætlun),</a:t>
            </a:r>
          </a:p>
          <a:p>
            <a:pPr lvl="1">
              <a:buFont typeface="Wingdings" panose="05000000000000000000" pitchFamily="2" charset="2"/>
              <a:buChar char="Ø"/>
            </a:pPr>
            <a:r>
              <a:rPr lang="is-IS" dirty="0">
                <a:latin typeface="+mj-lt"/>
              </a:rPr>
              <a:t> ákvarða viðmiðunarástand (náttúrulegt ástand),</a:t>
            </a:r>
          </a:p>
          <a:p>
            <a:pPr lvl="1">
              <a:buFont typeface="Wingdings" panose="05000000000000000000" pitchFamily="2" charset="2"/>
              <a:buChar char="Ø"/>
            </a:pPr>
            <a:r>
              <a:rPr lang="is-IS" dirty="0">
                <a:latin typeface="+mj-lt"/>
              </a:rPr>
              <a:t> meta ástand vatnshlota</a:t>
            </a:r>
          </a:p>
          <a:p>
            <a:pPr lvl="1">
              <a:buFont typeface="Wingdings" panose="05000000000000000000" pitchFamily="2" charset="2"/>
              <a:buChar char="Ø"/>
            </a:pPr>
            <a:r>
              <a:rPr lang="is-IS" dirty="0">
                <a:latin typeface="+mj-lt"/>
              </a:rPr>
              <a:t> meta langtímabreytingar á náttúrulegu ástandi og langtímabreytingar sem stafa af umfangsmikilli starfsemi.</a:t>
            </a:r>
          </a:p>
        </p:txBody>
      </p:sp>
      <p:sp>
        <p:nvSpPr>
          <p:cNvPr id="4" name="Slide Number Placeholder 3"/>
          <p:cNvSpPr>
            <a:spLocks noGrp="1"/>
          </p:cNvSpPr>
          <p:nvPr>
            <p:ph type="sldNum" sz="quarter" idx="11"/>
          </p:nvPr>
        </p:nvSpPr>
        <p:spPr/>
        <p:txBody>
          <a:bodyPr/>
          <a:lstStyle/>
          <a:p>
            <a:fld id="{193931E6-F429-4545-A32F-E37C1993E764}" type="slidenum">
              <a:rPr lang="is-IS" smtClean="0"/>
              <a:t>46</a:t>
            </a:fld>
            <a:endParaRPr lang="is-IS" dirty="0"/>
          </a:p>
        </p:txBody>
      </p:sp>
    </p:spTree>
    <p:extLst>
      <p:ext uri="{BB962C8B-B14F-4D97-AF65-F5344CB8AC3E}">
        <p14:creationId xmlns:p14="http://schemas.microsoft.com/office/powerpoint/2010/main" val="613476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584227"/>
            <a:ext cx="10515600" cy="1325563"/>
          </a:xfrm>
        </p:spPr>
        <p:txBody>
          <a:bodyPr/>
          <a:lstStyle/>
          <a:p>
            <a:r>
              <a:rPr lang="is-IS" dirty="0"/>
              <a:t>Aðgerðavöktun yfirborðsvatns</a:t>
            </a:r>
          </a:p>
        </p:txBody>
      </p:sp>
      <p:sp>
        <p:nvSpPr>
          <p:cNvPr id="3" name="Content Placeholder 2"/>
          <p:cNvSpPr>
            <a:spLocks noGrp="1"/>
          </p:cNvSpPr>
          <p:nvPr>
            <p:ph idx="1"/>
          </p:nvPr>
        </p:nvSpPr>
        <p:spPr>
          <a:xfrm>
            <a:off x="566928" y="1672419"/>
            <a:ext cx="11320272" cy="5403787"/>
          </a:xfrm>
        </p:spPr>
        <p:txBody>
          <a:bodyPr>
            <a:normAutofit/>
          </a:bodyPr>
          <a:lstStyle/>
          <a:p>
            <a:r>
              <a:rPr lang="is-IS" sz="2400" dirty="0">
                <a:latin typeface="+mj-lt"/>
              </a:rPr>
              <a:t>Fer fram í yfirborðsvatnshlotum sem hafa verið metin í hættu í álagsgreiningu eða flokkuð í ástandsflokk sem er lélegri en góður.</a:t>
            </a:r>
            <a:endParaRPr lang="is-IS" sz="2400" b="1" dirty="0">
              <a:latin typeface="+mj-lt"/>
            </a:endParaRPr>
          </a:p>
          <a:p>
            <a:r>
              <a:rPr lang="is-IS" sz="2400" dirty="0">
                <a:latin typeface="+mj-lt"/>
              </a:rPr>
              <a:t>Vöktunin er til þess að:</a:t>
            </a:r>
          </a:p>
          <a:p>
            <a:pPr lvl="1">
              <a:buFont typeface="Wingdings" panose="05000000000000000000" pitchFamily="2" charset="2"/>
              <a:buChar char="Ø"/>
            </a:pPr>
            <a:r>
              <a:rPr lang="is-IS" sz="2000" dirty="0">
                <a:latin typeface="+mj-lt"/>
              </a:rPr>
              <a:t>staðfesta álagsgreiningu og ástand þeirra vatnshlota sem eru talin vera í hættu,</a:t>
            </a:r>
          </a:p>
          <a:p>
            <a:pPr lvl="1">
              <a:buFont typeface="Wingdings" panose="05000000000000000000" pitchFamily="2" charset="2"/>
              <a:buChar char="Ø"/>
            </a:pPr>
            <a:r>
              <a:rPr lang="is-IS" sz="2000" dirty="0">
                <a:latin typeface="+mj-lt"/>
              </a:rPr>
              <a:t>meta árangur aðgerða sem gripið hefur verið til í slíkum vatnshlotum í samræmi við aðgerða­áætlunum og aðgerða vegna vatnshlota undir umtalsverðu álagi þar sem ástand er enn gott þrátt fyrir álag og einungis þarf að halda í horfinu.</a:t>
            </a:r>
          </a:p>
          <a:p>
            <a:r>
              <a:rPr lang="is-IS" sz="2400" dirty="0">
                <a:latin typeface="+mj-lt"/>
              </a:rPr>
              <a:t>Aðgerðavöktunin tekur til þeirra líffræðilegu, eðlisefnafræðilegu og vatnsformfræðilegu gæðaþátta sem eru viðkvæmastir fyrir viðkomandi álagi.  Hún getur einnig náð til vöktunar forgangsefna.</a:t>
            </a:r>
          </a:p>
          <a:p>
            <a:r>
              <a:rPr lang="is-IS" sz="2400" b="1" dirty="0">
                <a:latin typeface="+mj-lt"/>
              </a:rPr>
              <a:t>Aðgerðaáætlun fer ekki fram í vatnshlotum nema hætta sé talin á að þau nái hugsanlega ekki umhverfismarkmiðunum.</a:t>
            </a:r>
          </a:p>
          <a:p>
            <a:r>
              <a:rPr lang="is-IS" sz="2400" b="1" dirty="0">
                <a:latin typeface="+mj-lt"/>
              </a:rPr>
              <a:t>Beinist að þeim gæðaþætti sem er viðkvæmastur fyrir viðkomandi álagi</a:t>
            </a:r>
          </a:p>
        </p:txBody>
      </p:sp>
    </p:spTree>
    <p:extLst>
      <p:ext uri="{BB962C8B-B14F-4D97-AF65-F5344CB8AC3E}">
        <p14:creationId xmlns:p14="http://schemas.microsoft.com/office/powerpoint/2010/main" val="2590235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1624"/>
            <a:ext cx="10515600" cy="1325563"/>
          </a:xfrm>
        </p:spPr>
        <p:txBody>
          <a:bodyPr/>
          <a:lstStyle/>
          <a:p>
            <a:r>
              <a:rPr lang="is-IS" dirty="0"/>
              <a:t>Rannsóknavöktun yfirborðsvatns</a:t>
            </a:r>
          </a:p>
        </p:txBody>
      </p:sp>
      <p:sp>
        <p:nvSpPr>
          <p:cNvPr id="3" name="Content Placeholder 2"/>
          <p:cNvSpPr>
            <a:spLocks noGrp="1"/>
          </p:cNvSpPr>
          <p:nvPr>
            <p:ph idx="1"/>
          </p:nvPr>
        </p:nvSpPr>
        <p:spPr>
          <a:xfrm>
            <a:off x="838200" y="1825624"/>
            <a:ext cx="10515600" cy="4758055"/>
          </a:xfrm>
        </p:spPr>
        <p:txBody>
          <a:bodyPr>
            <a:noAutofit/>
          </a:bodyPr>
          <a:lstStyle/>
          <a:p>
            <a:r>
              <a:rPr lang="is-IS" sz="2400" dirty="0">
                <a:latin typeface="+mj-lt"/>
              </a:rPr>
              <a:t>Skal framkvæma ef</a:t>
            </a:r>
          </a:p>
          <a:p>
            <a:pPr lvl="1">
              <a:buFont typeface="Wingdings" panose="05000000000000000000" pitchFamily="2" charset="2"/>
              <a:buChar char="Ø"/>
            </a:pPr>
            <a:r>
              <a:rPr lang="is-IS" dirty="0">
                <a:latin typeface="+mj-lt"/>
              </a:rPr>
              <a:t> 1. ástæða þess að farið er yfir viðmiðunarmörk er óþekkt,</a:t>
            </a:r>
          </a:p>
          <a:p>
            <a:pPr lvl="1">
              <a:buFont typeface="Wingdings" panose="05000000000000000000" pitchFamily="2" charset="2"/>
              <a:buChar char="Ø"/>
            </a:pPr>
            <a:r>
              <a:rPr lang="is-IS" dirty="0">
                <a:latin typeface="+mj-lt"/>
              </a:rPr>
              <a:t> 2. yfirlitsvöktun bendir til að ólíklegt sé að umhverfismarkmið fyrir vatnshlot náist og aðgerðavöktun hefur ekki verið komið á eða</a:t>
            </a:r>
          </a:p>
          <a:p>
            <a:pPr lvl="1">
              <a:buFont typeface="Wingdings" panose="05000000000000000000" pitchFamily="2" charset="2"/>
              <a:buChar char="Ø"/>
            </a:pPr>
            <a:r>
              <a:rPr lang="is-IS" dirty="0">
                <a:latin typeface="+mj-lt"/>
              </a:rPr>
              <a:t> 3. til að ganga úr skugga um umfang og áhrif mengunaróhappa,</a:t>
            </a:r>
          </a:p>
          <a:p>
            <a:pPr lvl="1">
              <a:buFont typeface="Wingdings" panose="05000000000000000000" pitchFamily="2" charset="2"/>
              <a:buChar char="Ø"/>
            </a:pPr>
            <a:r>
              <a:rPr lang="is-IS" dirty="0">
                <a:latin typeface="+mj-lt"/>
              </a:rPr>
              <a:t> 4. til að afla gagna til að nota við ákvörðun um aðgerðir til að bæta úr ástandi vatnshlota og</a:t>
            </a:r>
          </a:p>
          <a:p>
            <a:pPr lvl="1">
              <a:buFont typeface="Wingdings" panose="05000000000000000000" pitchFamily="2" charset="2"/>
              <a:buChar char="Ø"/>
            </a:pPr>
            <a:r>
              <a:rPr lang="is-IS" dirty="0">
                <a:latin typeface="+mj-lt"/>
              </a:rPr>
              <a:t> 5. til að draga úr áhrifum mengunarslysa.</a:t>
            </a:r>
          </a:p>
        </p:txBody>
      </p:sp>
    </p:spTree>
    <p:extLst>
      <p:ext uri="{BB962C8B-B14F-4D97-AF65-F5344CB8AC3E}">
        <p14:creationId xmlns:p14="http://schemas.microsoft.com/office/powerpoint/2010/main" val="2264218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8309"/>
            <a:ext cx="10515600" cy="1325563"/>
          </a:xfrm>
        </p:spPr>
        <p:txBody>
          <a:bodyPr/>
          <a:lstStyle/>
          <a:p>
            <a:r>
              <a:rPr lang="is-IS" dirty="0"/>
              <a:t>Vöktun</a:t>
            </a:r>
          </a:p>
        </p:txBody>
      </p:sp>
      <p:sp>
        <p:nvSpPr>
          <p:cNvPr id="3" name="Content Placeholder 2"/>
          <p:cNvSpPr>
            <a:spLocks noGrp="1"/>
          </p:cNvSpPr>
          <p:nvPr>
            <p:ph idx="1"/>
          </p:nvPr>
        </p:nvSpPr>
        <p:spPr>
          <a:xfrm>
            <a:off x="838200" y="2067151"/>
            <a:ext cx="10515600" cy="4351338"/>
          </a:xfrm>
        </p:spPr>
        <p:txBody>
          <a:bodyPr/>
          <a:lstStyle/>
          <a:p>
            <a:r>
              <a:rPr lang="is-IS" dirty="0">
                <a:latin typeface="+mj-lt"/>
              </a:rPr>
              <a:t>Ekki er þörf á að vakta öll vatnshlot.</a:t>
            </a:r>
          </a:p>
          <a:p>
            <a:pPr lvl="1">
              <a:buFont typeface="Wingdings" panose="05000000000000000000" pitchFamily="2" charset="2"/>
              <a:buChar char="Ø"/>
            </a:pPr>
            <a:r>
              <a:rPr lang="is-IS" dirty="0">
                <a:latin typeface="+mj-lt"/>
              </a:rPr>
              <a:t>Vatnshlot þar sem álag er lítið sem ekkert þarf ekki að vakta vegna ástands.</a:t>
            </a:r>
          </a:p>
          <a:p>
            <a:pPr lvl="1">
              <a:buFont typeface="Wingdings" panose="05000000000000000000" pitchFamily="2" charset="2"/>
              <a:buChar char="Ø"/>
            </a:pPr>
            <a:r>
              <a:rPr lang="is-IS" dirty="0">
                <a:latin typeface="+mj-lt"/>
              </a:rPr>
              <a:t>Þar sem ekkert álag er er ástand vatnshlota mjög gott, eðli máls samkvæmt.</a:t>
            </a:r>
          </a:p>
          <a:p>
            <a:pPr lvl="1">
              <a:buFont typeface="Wingdings" panose="05000000000000000000" pitchFamily="2" charset="2"/>
              <a:buChar char="Ø"/>
            </a:pPr>
            <a:r>
              <a:rPr lang="is-IS" dirty="0">
                <a:latin typeface="+mj-lt"/>
              </a:rPr>
              <a:t>Ef mörg vatnshlot eru sambærileg að gerð og hafa álag af svipaðri stærðargráðu er hægt að vakta einungis valin vatnshlot úr þeirra hópi til að afla upplýsinga um ástand þeirra allra.</a:t>
            </a:r>
          </a:p>
          <a:p>
            <a:pPr lvl="1">
              <a:buFont typeface="Wingdings" panose="05000000000000000000" pitchFamily="2" charset="2"/>
              <a:buChar char="Ø"/>
            </a:pPr>
            <a:r>
              <a:rPr lang="is-IS" dirty="0">
                <a:latin typeface="+mj-lt"/>
              </a:rPr>
              <a:t>Niðurstöður slíkrar vöktunar eru færðar á milli vatnshlota og samnýttar með öðrum sambærilegum vatnshlotum sem hafa sambærilegt álag.</a:t>
            </a:r>
          </a:p>
          <a:p>
            <a:pPr lvl="1"/>
            <a:endParaRPr lang="is-IS" dirty="0"/>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49</a:t>
            </a:fld>
            <a:endParaRPr lang="is-IS"/>
          </a:p>
        </p:txBody>
      </p:sp>
    </p:spTree>
    <p:extLst>
      <p:ext uri="{BB962C8B-B14F-4D97-AF65-F5344CB8AC3E}">
        <p14:creationId xmlns:p14="http://schemas.microsoft.com/office/powerpoint/2010/main" val="1438386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DFCBB38-A7BD-4185-AB85-380F4CA040E1}"/>
              </a:ext>
            </a:extLst>
          </p:cNvPr>
          <p:cNvSpPr txBox="1">
            <a:spLocks/>
          </p:cNvSpPr>
          <p:nvPr/>
        </p:nvSpPr>
        <p:spPr>
          <a:xfrm>
            <a:off x="423746" y="2181190"/>
            <a:ext cx="7532722" cy="2277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s-IS" sz="2400">
                <a:latin typeface="+mj-lt"/>
              </a:rPr>
              <a:t>Lögin um stjórn vatnamála mynda ramma („framework“) yfir margar reglugerðir á sviði umhverfismála t.d: </a:t>
            </a:r>
            <a:endParaRPr lang="is-IS">
              <a:latin typeface="+mj-lt"/>
            </a:endParaRPr>
          </a:p>
          <a:p>
            <a:pPr lvl="1"/>
            <a:r>
              <a:rPr lang="is-IS" sz="2000">
                <a:latin typeface="+mj-lt"/>
              </a:rPr>
              <a:t>reglugerð um neysluvatn</a:t>
            </a:r>
          </a:p>
          <a:p>
            <a:pPr lvl="1"/>
            <a:r>
              <a:rPr lang="is-IS" sz="2000">
                <a:latin typeface="+mj-lt"/>
              </a:rPr>
              <a:t>um varnir gegn mengun vatns</a:t>
            </a:r>
          </a:p>
          <a:p>
            <a:pPr lvl="1"/>
            <a:r>
              <a:rPr lang="is-IS" sz="2000">
                <a:latin typeface="+mj-lt"/>
              </a:rPr>
              <a:t>um varnir gegn mengun grunnvatns</a:t>
            </a:r>
          </a:p>
          <a:p>
            <a:pPr lvl="1"/>
            <a:r>
              <a:rPr lang="is-IS" sz="2000">
                <a:latin typeface="+mj-lt"/>
              </a:rPr>
              <a:t>um fráveitur og skólp</a:t>
            </a:r>
          </a:p>
          <a:p>
            <a:pPr lvl="1"/>
            <a:r>
              <a:rPr lang="is-IS" sz="2000">
                <a:latin typeface="+mj-lt"/>
              </a:rPr>
              <a:t>um meðhöndlun seyru</a:t>
            </a:r>
          </a:p>
          <a:p>
            <a:pPr lvl="1"/>
            <a:r>
              <a:rPr lang="is-IS" sz="2000">
                <a:latin typeface="+mj-lt"/>
              </a:rPr>
              <a:t>um starfsleyfi fyrir atvinnurekstur sem getur haft í för með sér mengun</a:t>
            </a:r>
          </a:p>
          <a:p>
            <a:pPr lvl="1"/>
            <a:r>
              <a:rPr lang="is-IS" sz="2000">
                <a:latin typeface="+mj-lt"/>
              </a:rPr>
              <a:t>um varnir gegn mengun vatns af völdum köfnunarefnissambanda frá landbúnaði og öðrum atvinnurekstri</a:t>
            </a:r>
          </a:p>
          <a:p>
            <a:pPr lvl="1"/>
            <a:r>
              <a:rPr lang="is-IS" sz="2000">
                <a:latin typeface="+mj-lt"/>
              </a:rPr>
              <a:t>um mengunarvarnaeftirlit</a:t>
            </a:r>
          </a:p>
        </p:txBody>
      </p:sp>
      <p:pic>
        <p:nvPicPr>
          <p:cNvPr id="1026" name="Picture 2">
            <a:extLst>
              <a:ext uri="{FF2B5EF4-FFF2-40B4-BE49-F238E27FC236}">
                <a16:creationId xmlns:a16="http://schemas.microsoft.com/office/drawing/2014/main" id="{5912933D-44CD-4953-97B8-6EBC98078F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48" t="1" r="9090" b="1"/>
          <a:stretch/>
        </p:blipFill>
        <p:spPr bwMode="auto">
          <a:xfrm>
            <a:off x="8641278" y="0"/>
            <a:ext cx="355072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08AF9AAE-9EB5-414A-ABB0-ADA726BF7E33}"/>
              </a:ext>
            </a:extLst>
          </p:cNvPr>
          <p:cNvSpPr txBox="1">
            <a:spLocks/>
          </p:cNvSpPr>
          <p:nvPr/>
        </p:nvSpPr>
        <p:spPr>
          <a:xfrm>
            <a:off x="3420093" y="4258624"/>
            <a:ext cx="8391897" cy="2277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atin typeface="+mj-lt"/>
            </a:endParaRPr>
          </a:p>
        </p:txBody>
      </p:sp>
      <p:sp>
        <p:nvSpPr>
          <p:cNvPr id="13" name="Title 1">
            <a:extLst>
              <a:ext uri="{FF2B5EF4-FFF2-40B4-BE49-F238E27FC236}">
                <a16:creationId xmlns:a16="http://schemas.microsoft.com/office/drawing/2014/main" id="{DCE28DC2-15AE-416B-B135-DC0E121A1B22}"/>
              </a:ext>
            </a:extLst>
          </p:cNvPr>
          <p:cNvSpPr>
            <a:spLocks noGrp="1"/>
          </p:cNvSpPr>
          <p:nvPr>
            <p:ph type="ctrTitle"/>
          </p:nvPr>
        </p:nvSpPr>
        <p:spPr>
          <a:xfrm>
            <a:off x="423746" y="1159939"/>
            <a:ext cx="6262062" cy="1007616"/>
          </a:xfrm>
        </p:spPr>
        <p:txBody>
          <a:bodyPr vert="horz" lIns="91440" tIns="45720" rIns="91440" bIns="45720" rtlCol="0" anchor="ctr">
            <a:normAutofit/>
          </a:bodyPr>
          <a:lstStyle/>
          <a:p>
            <a:r>
              <a:rPr lang="en-US" sz="4400" b="0">
                <a:solidFill>
                  <a:schemeClr val="tx1"/>
                </a:solidFill>
                <a:latin typeface="+mj-lt"/>
                <a:ea typeface="+mj-ea"/>
                <a:cs typeface="+mj-cs"/>
              </a:rPr>
              <a:t>Water framework directive</a:t>
            </a:r>
            <a:endParaRPr lang="en-US" sz="4400" b="0" kern="1200">
              <a:solidFill>
                <a:schemeClr val="tx1"/>
              </a:solidFill>
              <a:latin typeface="+mj-lt"/>
              <a:ea typeface="+mj-ea"/>
              <a:cs typeface="+mj-cs"/>
            </a:endParaRPr>
          </a:p>
        </p:txBody>
      </p:sp>
    </p:spTree>
    <p:extLst>
      <p:ext uri="{BB962C8B-B14F-4D97-AF65-F5344CB8AC3E}">
        <p14:creationId xmlns:p14="http://schemas.microsoft.com/office/powerpoint/2010/main" val="410094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498" y="878309"/>
            <a:ext cx="10515600" cy="1325563"/>
          </a:xfrm>
        </p:spPr>
        <p:txBody>
          <a:bodyPr/>
          <a:lstStyle/>
          <a:p>
            <a:r>
              <a:rPr lang="is-IS" dirty="0"/>
              <a:t>Vöktunaráætlun (1)</a:t>
            </a:r>
          </a:p>
        </p:txBody>
      </p:sp>
      <p:sp>
        <p:nvSpPr>
          <p:cNvPr id="3" name="Content Placeholder 2"/>
          <p:cNvSpPr>
            <a:spLocks noGrp="1"/>
          </p:cNvSpPr>
          <p:nvPr>
            <p:ph idx="1"/>
          </p:nvPr>
        </p:nvSpPr>
        <p:spPr>
          <a:xfrm>
            <a:off x="838201" y="1964987"/>
            <a:ext cx="5951706" cy="4756488"/>
          </a:xfrm>
        </p:spPr>
        <p:txBody>
          <a:bodyPr>
            <a:normAutofit fontScale="92500"/>
          </a:bodyPr>
          <a:lstStyle/>
          <a:p>
            <a:r>
              <a:rPr lang="is-IS" dirty="0">
                <a:latin typeface="+mj-lt"/>
              </a:rPr>
              <a:t>Vöktunaráætlun skal taka til viðeigandi </a:t>
            </a:r>
          </a:p>
          <a:p>
            <a:pPr lvl="1"/>
            <a:r>
              <a:rPr lang="is-IS" sz="2800" dirty="0">
                <a:latin typeface="+mj-lt"/>
              </a:rPr>
              <a:t>vistfræðilegra, vatnsformfræðilegra, eðlisefnafræðilegra og efnafræðilegra gæðaþátta, svo og til vöktunar á magnstöðu grunnvatns.</a:t>
            </a:r>
          </a:p>
          <a:p>
            <a:r>
              <a:rPr lang="is-IS" dirty="0">
                <a:latin typeface="+mj-lt"/>
              </a:rPr>
              <a:t>Í áætluninni skal jafnframt kveðið á um tíðni vöktunar og þéttleika vöktunarstaða</a:t>
            </a:r>
          </a:p>
          <a:p>
            <a:r>
              <a:rPr lang="is-IS" dirty="0">
                <a:solidFill>
                  <a:srgbClr val="FF0000"/>
                </a:solidFill>
                <a:latin typeface="+mj-lt"/>
              </a:rPr>
              <a:t>Ekki er gert ráð fyrir að vöktunar-áætlunin verði fullþróuð á fyrsta vöktunartímabilinu.</a:t>
            </a:r>
          </a:p>
        </p:txBody>
      </p:sp>
      <p:sp>
        <p:nvSpPr>
          <p:cNvPr id="4" name="Slide Number Placeholder 3"/>
          <p:cNvSpPr>
            <a:spLocks noGrp="1"/>
          </p:cNvSpPr>
          <p:nvPr>
            <p:ph type="sldNum" sz="quarter" idx="11"/>
          </p:nvPr>
        </p:nvSpPr>
        <p:spPr/>
        <p:txBody>
          <a:bodyPr/>
          <a:lstStyle/>
          <a:p>
            <a:fld id="{193931E6-F429-4545-A32F-E37C1993E764}" type="slidenum">
              <a:rPr lang="is-IS" smtClean="0"/>
              <a:t>50</a:t>
            </a:fld>
            <a:endParaRPr lang="is-IS"/>
          </a:p>
        </p:txBody>
      </p:sp>
      <p:pic>
        <p:nvPicPr>
          <p:cNvPr id="5" name="Picture 4">
            <a:extLst>
              <a:ext uri="{FF2B5EF4-FFF2-40B4-BE49-F238E27FC236}">
                <a16:creationId xmlns:a16="http://schemas.microsoft.com/office/drawing/2014/main" id="{534D1779-7982-4C52-A6E8-14C7DD5C702A}"/>
              </a:ext>
            </a:extLst>
          </p:cNvPr>
          <p:cNvPicPr>
            <a:picLocks noChangeAspect="1"/>
          </p:cNvPicPr>
          <p:nvPr/>
        </p:nvPicPr>
        <p:blipFill>
          <a:blip r:embed="rId2"/>
          <a:stretch>
            <a:fillRect/>
          </a:stretch>
        </p:blipFill>
        <p:spPr>
          <a:xfrm>
            <a:off x="6673175" y="136525"/>
            <a:ext cx="5402093" cy="6585626"/>
          </a:xfrm>
          <a:prstGeom prst="rect">
            <a:avLst/>
          </a:prstGeom>
        </p:spPr>
      </p:pic>
    </p:spTree>
    <p:extLst>
      <p:ext uri="{BB962C8B-B14F-4D97-AF65-F5344CB8AC3E}">
        <p14:creationId xmlns:p14="http://schemas.microsoft.com/office/powerpoint/2010/main" val="3028446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3158" y="2614647"/>
            <a:ext cx="6327710" cy="4351338"/>
          </a:xfrm>
        </p:spPr>
        <p:txBody>
          <a:bodyPr>
            <a:normAutofit/>
          </a:bodyPr>
          <a:lstStyle/>
          <a:p>
            <a:r>
              <a:rPr lang="is-IS" dirty="0">
                <a:latin typeface="+mj-lt"/>
              </a:rPr>
              <a:t>Vöktun vatns skv. ákvæðum starfsleyfa verður nýtt við gerð áætlunarinnar. </a:t>
            </a:r>
            <a:r>
              <a:rPr lang="en-US" dirty="0" err="1">
                <a:latin typeface="+mj-lt"/>
              </a:rPr>
              <a:t>Vöktun</a:t>
            </a:r>
            <a:r>
              <a:rPr lang="en-US" dirty="0">
                <a:latin typeface="+mj-lt"/>
              </a:rPr>
              <a:t> </a:t>
            </a:r>
            <a:r>
              <a:rPr lang="en-US" dirty="0" err="1">
                <a:latin typeface="+mj-lt"/>
              </a:rPr>
              <a:t>er</a:t>
            </a:r>
            <a:r>
              <a:rPr lang="en-US" dirty="0">
                <a:latin typeface="+mj-lt"/>
              </a:rPr>
              <a:t> </a:t>
            </a:r>
            <a:r>
              <a:rPr lang="en-US" dirty="0" err="1">
                <a:latin typeface="+mj-lt"/>
              </a:rPr>
              <a:t>útfærð</a:t>
            </a:r>
            <a:r>
              <a:rPr lang="en-US" dirty="0">
                <a:latin typeface="+mj-lt"/>
              </a:rPr>
              <a:t> </a:t>
            </a:r>
            <a:r>
              <a:rPr lang="en-US" dirty="0" err="1">
                <a:latin typeface="+mj-lt"/>
              </a:rPr>
              <a:t>gegnum</a:t>
            </a:r>
            <a:r>
              <a:rPr lang="en-US" dirty="0">
                <a:latin typeface="+mj-lt"/>
              </a:rPr>
              <a:t> </a:t>
            </a:r>
            <a:r>
              <a:rPr lang="en-US" dirty="0" err="1">
                <a:latin typeface="+mj-lt"/>
              </a:rPr>
              <a:t>starfsleyfi</a:t>
            </a:r>
            <a:r>
              <a:rPr lang="en-US" dirty="0">
                <a:latin typeface="+mj-lt"/>
              </a:rPr>
              <a:t> </a:t>
            </a:r>
            <a:r>
              <a:rPr lang="en-US" dirty="0" err="1">
                <a:latin typeface="+mj-lt"/>
              </a:rPr>
              <a:t>samkvæmt</a:t>
            </a:r>
            <a:r>
              <a:rPr lang="en-US" dirty="0">
                <a:latin typeface="+mj-lt"/>
              </a:rPr>
              <a:t> </a:t>
            </a:r>
            <a:r>
              <a:rPr lang="en-US" dirty="0" err="1">
                <a:latin typeface="+mj-lt"/>
              </a:rPr>
              <a:t>mengunarbótarreglunni</a:t>
            </a:r>
            <a:r>
              <a:rPr lang="en-US" dirty="0">
                <a:latin typeface="+mj-lt"/>
              </a:rPr>
              <a:t> </a:t>
            </a:r>
            <a:r>
              <a:rPr lang="en-US" dirty="0" err="1">
                <a:latin typeface="+mj-lt"/>
              </a:rPr>
              <a:t>t.d.</a:t>
            </a:r>
            <a:r>
              <a:rPr lang="en-US" dirty="0">
                <a:latin typeface="+mj-lt"/>
              </a:rPr>
              <a:t> </a:t>
            </a:r>
            <a:r>
              <a:rPr lang="en-US" dirty="0" err="1">
                <a:latin typeface="+mj-lt"/>
              </a:rPr>
              <a:t>virkjanaleyfi</a:t>
            </a:r>
            <a:r>
              <a:rPr lang="en-US" dirty="0">
                <a:latin typeface="+mj-lt"/>
              </a:rPr>
              <a:t> </a:t>
            </a:r>
            <a:r>
              <a:rPr lang="en-US" dirty="0" err="1">
                <a:latin typeface="+mj-lt"/>
              </a:rPr>
              <a:t>og</a:t>
            </a:r>
            <a:r>
              <a:rPr lang="en-US" dirty="0">
                <a:latin typeface="+mj-lt"/>
              </a:rPr>
              <a:t> </a:t>
            </a:r>
            <a:r>
              <a:rPr lang="en-US" dirty="0" err="1">
                <a:latin typeface="+mj-lt"/>
              </a:rPr>
              <a:t>starfsleyfi</a:t>
            </a:r>
            <a:r>
              <a:rPr lang="en-US" dirty="0">
                <a:latin typeface="+mj-lt"/>
              </a:rPr>
              <a:t> </a:t>
            </a:r>
            <a:r>
              <a:rPr lang="en-US" dirty="0" err="1">
                <a:latin typeface="+mj-lt"/>
              </a:rPr>
              <a:t>fiskeldis</a:t>
            </a:r>
            <a:r>
              <a:rPr lang="en-US" dirty="0">
                <a:latin typeface="+mj-lt"/>
              </a:rPr>
              <a:t>.</a:t>
            </a:r>
            <a:endParaRPr lang="is-IS" dirty="0">
              <a:latin typeface="+mj-lt"/>
            </a:endParaRPr>
          </a:p>
          <a:p>
            <a:r>
              <a:rPr lang="is-IS" dirty="0">
                <a:latin typeface="+mj-lt"/>
              </a:rPr>
              <a:t>Hlutaðeigandi stofnanir ríkis og heilbrigðiseftirlit sveitarfélaga sjá um að vöktun gæðaþátta fari fram sem og vöktun á magnstöðu grunnvatns.</a:t>
            </a:r>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51</a:t>
            </a:fld>
            <a:endParaRPr lang="is-IS"/>
          </a:p>
        </p:txBody>
      </p:sp>
      <p:sp>
        <p:nvSpPr>
          <p:cNvPr id="7" name="Title 1">
            <a:extLst>
              <a:ext uri="{FF2B5EF4-FFF2-40B4-BE49-F238E27FC236}">
                <a16:creationId xmlns:a16="http://schemas.microsoft.com/office/drawing/2014/main" id="{080B1918-D1A4-465B-9235-FF65125CABF2}"/>
              </a:ext>
            </a:extLst>
          </p:cNvPr>
          <p:cNvSpPr txBox="1">
            <a:spLocks/>
          </p:cNvSpPr>
          <p:nvPr/>
        </p:nvSpPr>
        <p:spPr>
          <a:xfrm>
            <a:off x="4833158" y="927842"/>
            <a:ext cx="50618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dirty="0"/>
              <a:t>Vöktunaráætlun (2)</a:t>
            </a:r>
          </a:p>
        </p:txBody>
      </p:sp>
      <p:pic>
        <p:nvPicPr>
          <p:cNvPr id="8" name="Picture 7">
            <a:extLst>
              <a:ext uri="{FF2B5EF4-FFF2-40B4-BE49-F238E27FC236}">
                <a16:creationId xmlns:a16="http://schemas.microsoft.com/office/drawing/2014/main" id="{9C2587CD-6537-4A72-AAF3-30A9C88FFC1E}"/>
              </a:ext>
            </a:extLst>
          </p:cNvPr>
          <p:cNvPicPr>
            <a:picLocks noChangeAspect="1"/>
          </p:cNvPicPr>
          <p:nvPr/>
        </p:nvPicPr>
        <p:blipFill>
          <a:blip r:embed="rId2"/>
          <a:stretch>
            <a:fillRect/>
          </a:stretch>
        </p:blipFill>
        <p:spPr>
          <a:xfrm>
            <a:off x="0" y="4665"/>
            <a:ext cx="4406630" cy="6876155"/>
          </a:xfrm>
          <a:prstGeom prst="rect">
            <a:avLst/>
          </a:prstGeom>
        </p:spPr>
      </p:pic>
    </p:spTree>
    <p:extLst>
      <p:ext uri="{BB962C8B-B14F-4D97-AF65-F5344CB8AC3E}">
        <p14:creationId xmlns:p14="http://schemas.microsoft.com/office/powerpoint/2010/main" val="376378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40986"/>
            <a:ext cx="10515600" cy="1325563"/>
          </a:xfrm>
        </p:spPr>
        <p:txBody>
          <a:bodyPr/>
          <a:lstStyle/>
          <a:p>
            <a:r>
              <a:rPr lang="is-IS" dirty="0"/>
              <a:t>Vatnshlot sem skal vakta (1) </a:t>
            </a:r>
          </a:p>
        </p:txBody>
      </p:sp>
      <p:sp>
        <p:nvSpPr>
          <p:cNvPr id="3" name="Content Placeholder 2"/>
          <p:cNvSpPr>
            <a:spLocks noGrp="1"/>
          </p:cNvSpPr>
          <p:nvPr>
            <p:ph idx="1"/>
          </p:nvPr>
        </p:nvSpPr>
        <p:spPr>
          <a:xfrm>
            <a:off x="968829" y="2282825"/>
            <a:ext cx="10515600" cy="4351338"/>
          </a:xfrm>
        </p:spPr>
        <p:txBody>
          <a:bodyPr/>
          <a:lstStyle/>
          <a:p>
            <a:pPr marL="0" lvl="0" indent="0">
              <a:buNone/>
            </a:pPr>
            <a:r>
              <a:rPr lang="is-IS" dirty="0">
                <a:latin typeface="+mj-lt"/>
              </a:rPr>
              <a:t>1. Vatnshlot þar sem vatnsrennsli er umtalsvert og </a:t>
            </a:r>
            <a:r>
              <a:rPr lang="is-IS" dirty="0">
                <a:solidFill>
                  <a:srgbClr val="FF0000"/>
                </a:solidFill>
                <a:latin typeface="+mj-lt"/>
              </a:rPr>
              <a:t>vatnasvið er stærra en 2.500 km²</a:t>
            </a:r>
            <a:r>
              <a:rPr lang="is-IS" dirty="0">
                <a:latin typeface="+mj-lt"/>
              </a:rPr>
              <a:t>.</a:t>
            </a:r>
          </a:p>
          <a:p>
            <a:pPr marL="0" lvl="0" indent="0">
              <a:buNone/>
            </a:pPr>
            <a:r>
              <a:rPr lang="is-IS" dirty="0">
                <a:latin typeface="+mj-lt"/>
              </a:rPr>
              <a:t>2. Vatnshlot sem tekur yfir </a:t>
            </a:r>
            <a:r>
              <a:rPr lang="is-IS" dirty="0">
                <a:solidFill>
                  <a:srgbClr val="FF0000"/>
                </a:solidFill>
                <a:latin typeface="+mj-lt"/>
              </a:rPr>
              <a:t>stór stöðuvötn og miðlunarlón</a:t>
            </a:r>
            <a:r>
              <a:rPr lang="is-IS" dirty="0">
                <a:latin typeface="+mj-lt"/>
              </a:rPr>
              <a:t> þar sem vatnsmagn er umtalsvert.</a:t>
            </a:r>
          </a:p>
          <a:p>
            <a:pPr marL="0" lvl="0" indent="0">
              <a:buNone/>
            </a:pPr>
            <a:r>
              <a:rPr lang="is-IS" dirty="0">
                <a:latin typeface="+mj-lt"/>
              </a:rPr>
              <a:t>3. Ferskvatnshlot sem er </a:t>
            </a:r>
            <a:r>
              <a:rPr lang="is-IS" dirty="0">
                <a:solidFill>
                  <a:srgbClr val="FF0000"/>
                </a:solidFill>
                <a:latin typeface="+mj-lt"/>
              </a:rPr>
              <a:t>viðtaki fyrir skólp frá þéttbýli</a:t>
            </a:r>
            <a:r>
              <a:rPr lang="is-IS" dirty="0">
                <a:latin typeface="+mj-lt"/>
              </a:rPr>
              <a:t> sem jafngildir </a:t>
            </a:r>
            <a:r>
              <a:rPr lang="is-IS" dirty="0">
                <a:solidFill>
                  <a:srgbClr val="FF0000"/>
                </a:solidFill>
                <a:latin typeface="+mj-lt"/>
              </a:rPr>
              <a:t>2.000 pe </a:t>
            </a:r>
            <a:r>
              <a:rPr lang="is-IS" dirty="0">
                <a:latin typeface="+mj-lt"/>
              </a:rPr>
              <a:t>eða meira.</a:t>
            </a:r>
          </a:p>
          <a:p>
            <a:pPr marL="0" lvl="0" indent="0">
              <a:buNone/>
            </a:pPr>
            <a:r>
              <a:rPr lang="is-IS" dirty="0">
                <a:latin typeface="+mj-lt"/>
              </a:rPr>
              <a:t>4. Strandsjávarhlot sem er </a:t>
            </a:r>
            <a:r>
              <a:rPr lang="is-IS" dirty="0">
                <a:solidFill>
                  <a:srgbClr val="FF0000"/>
                </a:solidFill>
                <a:latin typeface="+mj-lt"/>
              </a:rPr>
              <a:t>viðtaki fyrir skólp frá þéttbýl</a:t>
            </a:r>
            <a:r>
              <a:rPr lang="is-IS" dirty="0">
                <a:latin typeface="+mj-lt"/>
              </a:rPr>
              <a:t>i sem jafngildir </a:t>
            </a:r>
            <a:r>
              <a:rPr lang="is-IS" dirty="0">
                <a:solidFill>
                  <a:srgbClr val="FF0000"/>
                </a:solidFill>
                <a:latin typeface="+mj-lt"/>
              </a:rPr>
              <a:t>10.000 pe</a:t>
            </a:r>
            <a:r>
              <a:rPr lang="is-IS" dirty="0">
                <a:latin typeface="+mj-lt"/>
              </a:rPr>
              <a:t> eða meira.</a:t>
            </a:r>
          </a:p>
          <a:p>
            <a:pPr marL="0" lvl="0" indent="0">
              <a:buNone/>
            </a:pPr>
            <a:endParaRPr lang="is-IS" dirty="0"/>
          </a:p>
          <a:p>
            <a:pPr lvl="0"/>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52</a:t>
            </a:fld>
            <a:endParaRPr lang="is-IS"/>
          </a:p>
        </p:txBody>
      </p:sp>
    </p:spTree>
    <p:extLst>
      <p:ext uri="{BB962C8B-B14F-4D97-AF65-F5344CB8AC3E}">
        <p14:creationId xmlns:p14="http://schemas.microsoft.com/office/powerpoint/2010/main" val="2493525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233" y="1044574"/>
            <a:ext cx="10515600" cy="1325563"/>
          </a:xfrm>
        </p:spPr>
        <p:txBody>
          <a:bodyPr/>
          <a:lstStyle/>
          <a:p>
            <a:r>
              <a:rPr lang="is-IS" dirty="0"/>
              <a:t>Vatnshlot sem skal vakta (2)</a:t>
            </a:r>
          </a:p>
        </p:txBody>
      </p:sp>
      <p:sp>
        <p:nvSpPr>
          <p:cNvPr id="3" name="Content Placeholder 2"/>
          <p:cNvSpPr>
            <a:spLocks noGrp="1"/>
          </p:cNvSpPr>
          <p:nvPr>
            <p:ph idx="1"/>
          </p:nvPr>
        </p:nvSpPr>
        <p:spPr>
          <a:xfrm>
            <a:off x="726233" y="2506662"/>
            <a:ext cx="10515600" cy="4351338"/>
          </a:xfrm>
        </p:spPr>
        <p:txBody>
          <a:bodyPr/>
          <a:lstStyle/>
          <a:p>
            <a:pPr marL="0" lvl="0" indent="0">
              <a:buNone/>
            </a:pPr>
            <a:r>
              <a:rPr lang="is-IS" dirty="0">
                <a:latin typeface="+mj-lt"/>
              </a:rPr>
              <a:t>5. Vatnshlot áa og stöðuvatna </a:t>
            </a:r>
            <a:r>
              <a:rPr lang="is-IS" dirty="0">
                <a:solidFill>
                  <a:srgbClr val="FF0000"/>
                </a:solidFill>
                <a:latin typeface="+mj-lt"/>
              </a:rPr>
              <a:t>í þéttbýli </a:t>
            </a:r>
            <a:r>
              <a:rPr lang="is-IS" dirty="0">
                <a:latin typeface="+mj-lt"/>
              </a:rPr>
              <a:t>og sem eru undir </a:t>
            </a:r>
            <a:r>
              <a:rPr lang="is-IS" dirty="0">
                <a:solidFill>
                  <a:srgbClr val="FF0000"/>
                </a:solidFill>
                <a:latin typeface="+mj-lt"/>
              </a:rPr>
              <a:t>miklu álagi</a:t>
            </a:r>
            <a:r>
              <a:rPr lang="is-IS" dirty="0">
                <a:latin typeface="+mj-lt"/>
              </a:rPr>
              <a:t>.</a:t>
            </a:r>
          </a:p>
          <a:p>
            <a:pPr marL="0" lvl="0" indent="0">
              <a:buNone/>
            </a:pPr>
            <a:r>
              <a:rPr lang="is-IS" dirty="0">
                <a:latin typeface="+mj-lt"/>
              </a:rPr>
              <a:t>6. Þau vatnshlot sem í stöðuskýrslu eru út frá álagi metin </a:t>
            </a:r>
            <a:r>
              <a:rPr lang="is-IS" dirty="0">
                <a:solidFill>
                  <a:srgbClr val="FF0000"/>
                </a:solidFill>
                <a:latin typeface="+mj-lt"/>
              </a:rPr>
              <a:t>í óvissu eða í hættu </a:t>
            </a:r>
            <a:r>
              <a:rPr lang="is-IS" dirty="0">
                <a:latin typeface="+mj-lt"/>
              </a:rPr>
              <a:t>á að uppfylla ekki umhverfismarkmið.</a:t>
            </a:r>
          </a:p>
          <a:p>
            <a:pPr marL="0" lvl="0" indent="0">
              <a:buNone/>
            </a:pPr>
            <a:r>
              <a:rPr lang="is-IS" dirty="0">
                <a:latin typeface="+mj-lt"/>
              </a:rPr>
              <a:t>7. Staðir sem ákveðið er að nota til ákvörðunar á </a:t>
            </a:r>
            <a:r>
              <a:rPr lang="is-IS" dirty="0">
                <a:solidFill>
                  <a:srgbClr val="FF0000"/>
                </a:solidFill>
                <a:latin typeface="+mj-lt"/>
              </a:rPr>
              <a:t>viðmiðunaraðstæðum (viðmiðunarvatnshlot)</a:t>
            </a:r>
            <a:r>
              <a:rPr lang="is-IS" dirty="0">
                <a:latin typeface="+mj-lt"/>
              </a:rPr>
              <a:t>.</a:t>
            </a:r>
          </a:p>
          <a:p>
            <a:pPr marL="0" lvl="0" indent="0">
              <a:buNone/>
            </a:pPr>
            <a:endParaRPr lang="is-IS" dirty="0">
              <a:latin typeface="+mj-lt"/>
            </a:endParaRPr>
          </a:p>
          <a:p>
            <a:pPr marL="0" lvl="0" indent="0">
              <a:buNone/>
            </a:pPr>
            <a:r>
              <a:rPr lang="is-IS" dirty="0">
                <a:latin typeface="+mj-lt"/>
              </a:rPr>
              <a:t>Vatnshlotum verður forgangsraðað</a:t>
            </a:r>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53</a:t>
            </a:fld>
            <a:endParaRPr lang="is-IS"/>
          </a:p>
        </p:txBody>
      </p:sp>
    </p:spTree>
    <p:extLst>
      <p:ext uri="{BB962C8B-B14F-4D97-AF65-F5344CB8AC3E}">
        <p14:creationId xmlns:p14="http://schemas.microsoft.com/office/powerpoint/2010/main" val="1186083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374" y="1164513"/>
            <a:ext cx="7772400" cy="895368"/>
          </a:xfrm>
        </p:spPr>
        <p:txBody>
          <a:bodyPr/>
          <a:lstStyle/>
          <a:p>
            <a:r>
              <a:rPr lang="is-IS" dirty="0"/>
              <a:t>Vöktun grunnvatns</a:t>
            </a:r>
          </a:p>
        </p:txBody>
      </p:sp>
      <p:sp>
        <p:nvSpPr>
          <p:cNvPr id="3" name="Content Placeholder 2"/>
          <p:cNvSpPr>
            <a:spLocks noGrp="1"/>
          </p:cNvSpPr>
          <p:nvPr>
            <p:ph idx="1"/>
          </p:nvPr>
        </p:nvSpPr>
        <p:spPr>
          <a:xfrm>
            <a:off x="804672" y="2208718"/>
            <a:ext cx="9177528" cy="4251176"/>
          </a:xfrm>
        </p:spPr>
        <p:txBody>
          <a:bodyPr>
            <a:normAutofit fontScale="85000" lnSpcReduction="10000"/>
          </a:bodyPr>
          <a:lstStyle/>
          <a:p>
            <a:pPr marL="0" indent="0">
              <a:buNone/>
            </a:pPr>
            <a:r>
              <a:rPr lang="is-IS" sz="3000" dirty="0">
                <a:latin typeface="+mj-lt"/>
              </a:rPr>
              <a:t>Yfirlitsvöktun</a:t>
            </a:r>
          </a:p>
          <a:p>
            <a:r>
              <a:rPr lang="is-IS" sz="3000" dirty="0">
                <a:latin typeface="+mj-lt"/>
              </a:rPr>
              <a:t>Það þarf að vakta </a:t>
            </a:r>
            <a:r>
              <a:rPr lang="is-IS" sz="3000" dirty="0">
                <a:solidFill>
                  <a:srgbClr val="FF0000"/>
                </a:solidFill>
                <a:latin typeface="+mj-lt"/>
              </a:rPr>
              <a:t>grunnvatnshlot</a:t>
            </a:r>
            <a:r>
              <a:rPr lang="is-IS" sz="3000" dirty="0">
                <a:latin typeface="+mj-lt"/>
              </a:rPr>
              <a:t> ef það er undir álagi og hætta talin á að það nái ekki umhverfismarkmiðum um gott ástand. Annars ekki.</a:t>
            </a:r>
          </a:p>
          <a:p>
            <a:r>
              <a:rPr lang="is-IS" sz="3000" dirty="0">
                <a:latin typeface="+mj-lt"/>
              </a:rPr>
              <a:t>Þá skal fylgjast með þeim færibreytum sem einkenna það álag sem talið er valda hættunni.</a:t>
            </a:r>
          </a:p>
          <a:p>
            <a:endParaRPr lang="is-IS" sz="3000" dirty="0">
              <a:latin typeface="+mj-lt"/>
            </a:endParaRPr>
          </a:p>
          <a:p>
            <a:pPr marL="0" indent="0">
              <a:buNone/>
            </a:pPr>
            <a:r>
              <a:rPr lang="is-IS" sz="3000" dirty="0">
                <a:latin typeface="+mj-lt"/>
              </a:rPr>
              <a:t>Aðgerðavöktun</a:t>
            </a:r>
          </a:p>
          <a:p>
            <a:r>
              <a:rPr lang="is-IS" sz="3000" dirty="0">
                <a:latin typeface="+mj-lt"/>
              </a:rPr>
              <a:t>Skal fara fram í þeim </a:t>
            </a:r>
            <a:r>
              <a:rPr lang="is-IS" sz="3000" dirty="0">
                <a:solidFill>
                  <a:srgbClr val="FF0000"/>
                </a:solidFill>
                <a:latin typeface="+mj-lt"/>
              </a:rPr>
              <a:t>grunnvatnshlotum</a:t>
            </a:r>
            <a:r>
              <a:rPr lang="is-IS" sz="3000" dirty="0">
                <a:latin typeface="+mj-lt"/>
              </a:rPr>
              <a:t> eða </a:t>
            </a:r>
            <a:r>
              <a:rPr lang="is-IS" sz="3000" b="1" dirty="0">
                <a:latin typeface="+mj-lt"/>
              </a:rPr>
              <a:t>hópum</a:t>
            </a:r>
            <a:r>
              <a:rPr lang="is-IS" sz="3000" dirty="0">
                <a:latin typeface="+mj-lt"/>
              </a:rPr>
              <a:t> þeirra sem, á grundvelli </a:t>
            </a:r>
            <a:r>
              <a:rPr lang="is-IS" sz="3000" b="1" dirty="0">
                <a:latin typeface="+mj-lt"/>
              </a:rPr>
              <a:t>bæði</a:t>
            </a:r>
            <a:r>
              <a:rPr lang="is-IS" sz="3000" dirty="0">
                <a:latin typeface="+mj-lt"/>
              </a:rPr>
              <a:t> mats á áhrifum álags og yfirlitsvöktunar, hefur verið sýnt fram á að nái ekki umhverfismarkmiðunum.</a:t>
            </a:r>
          </a:p>
          <a:p>
            <a:endParaRPr lang="is-IS" dirty="0">
              <a:latin typeface="+mj-lt"/>
            </a:endParaRPr>
          </a:p>
        </p:txBody>
      </p:sp>
      <p:sp>
        <p:nvSpPr>
          <p:cNvPr id="4" name="Slide Number Placeholder 3"/>
          <p:cNvSpPr>
            <a:spLocks noGrp="1"/>
          </p:cNvSpPr>
          <p:nvPr>
            <p:ph type="sldNum" sz="quarter" idx="11"/>
          </p:nvPr>
        </p:nvSpPr>
        <p:spPr/>
        <p:txBody>
          <a:bodyPr/>
          <a:lstStyle/>
          <a:p>
            <a:fld id="{193931E6-F429-4545-A32F-E37C1993E764}" type="slidenum">
              <a:rPr lang="is-IS" smtClean="0"/>
              <a:t>54</a:t>
            </a:fld>
            <a:endParaRPr lang="is-IS"/>
          </a:p>
        </p:txBody>
      </p:sp>
    </p:spTree>
    <p:extLst>
      <p:ext uri="{BB962C8B-B14F-4D97-AF65-F5344CB8AC3E}">
        <p14:creationId xmlns:p14="http://schemas.microsoft.com/office/powerpoint/2010/main" val="3637300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024" y="1346182"/>
            <a:ext cx="5504743" cy="895368"/>
          </a:xfrm>
        </p:spPr>
        <p:txBody>
          <a:bodyPr>
            <a:normAutofit fontScale="90000"/>
          </a:bodyPr>
          <a:lstStyle/>
          <a:p>
            <a:r>
              <a:rPr lang="is-IS" dirty="0"/>
              <a:t>Vöktun á vernduðum svæðum</a:t>
            </a:r>
          </a:p>
        </p:txBody>
      </p:sp>
      <p:sp>
        <p:nvSpPr>
          <p:cNvPr id="3" name="Content Placeholder 2"/>
          <p:cNvSpPr>
            <a:spLocks noGrp="1"/>
          </p:cNvSpPr>
          <p:nvPr>
            <p:ph idx="1"/>
          </p:nvPr>
        </p:nvSpPr>
        <p:spPr>
          <a:xfrm>
            <a:off x="1008023" y="2743200"/>
            <a:ext cx="5504743" cy="4114800"/>
          </a:xfrm>
        </p:spPr>
        <p:txBody>
          <a:bodyPr>
            <a:normAutofit lnSpcReduction="10000"/>
          </a:bodyPr>
          <a:lstStyle/>
          <a:p>
            <a:r>
              <a:rPr lang="is-IS" dirty="0">
                <a:latin typeface="+mj-lt"/>
              </a:rPr>
              <a:t>Til viðbótar við vöktunaráætlun fyrir </a:t>
            </a:r>
            <a:r>
              <a:rPr lang="is-IS" dirty="0">
                <a:solidFill>
                  <a:srgbClr val="FF0000"/>
                </a:solidFill>
                <a:latin typeface="+mj-lt"/>
              </a:rPr>
              <a:t>yfirborðsvatn og grunnvatn </a:t>
            </a:r>
            <a:r>
              <a:rPr lang="is-IS" dirty="0">
                <a:latin typeface="+mj-lt"/>
              </a:rPr>
              <a:t>skal fara fram vöktun á vernduðum svæðum þar sem taka neysluvatns fer fram.</a:t>
            </a:r>
          </a:p>
          <a:p>
            <a:r>
              <a:rPr lang="is-IS" dirty="0">
                <a:latin typeface="+mj-lt"/>
              </a:rPr>
              <a:t>Skal fylgja ákvæðum neysluvatnsreglugerðar.</a:t>
            </a:r>
          </a:p>
          <a:p>
            <a:r>
              <a:rPr lang="is-IS" dirty="0">
                <a:latin typeface="+mj-lt"/>
              </a:rPr>
              <a:t>Krafa um að markmiðum viðkomandi verndarlögjafar verði náð.</a:t>
            </a:r>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55</a:t>
            </a:fld>
            <a:endParaRPr lang="is-IS"/>
          </a:p>
        </p:txBody>
      </p:sp>
      <p:pic>
        <p:nvPicPr>
          <p:cNvPr id="5" name="Picture 4">
            <a:extLst>
              <a:ext uri="{FF2B5EF4-FFF2-40B4-BE49-F238E27FC236}">
                <a16:creationId xmlns:a16="http://schemas.microsoft.com/office/drawing/2014/main" id="{8D7B14D4-35AD-4504-900C-6EC37675DE04}"/>
              </a:ext>
            </a:extLst>
          </p:cNvPr>
          <p:cNvPicPr>
            <a:picLocks noChangeAspect="1"/>
          </p:cNvPicPr>
          <p:nvPr/>
        </p:nvPicPr>
        <p:blipFill>
          <a:blip r:embed="rId2"/>
          <a:stretch>
            <a:fillRect/>
          </a:stretch>
        </p:blipFill>
        <p:spPr>
          <a:xfrm>
            <a:off x="7597966" y="0"/>
            <a:ext cx="4594034" cy="6858000"/>
          </a:xfrm>
          <a:prstGeom prst="rect">
            <a:avLst/>
          </a:prstGeom>
        </p:spPr>
      </p:pic>
    </p:spTree>
    <p:extLst>
      <p:ext uri="{BB962C8B-B14F-4D97-AF65-F5344CB8AC3E}">
        <p14:creationId xmlns:p14="http://schemas.microsoft.com/office/powerpoint/2010/main" val="115914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2C12C-3BCB-4A86-82EB-7D2B3FB0AB3F}"/>
              </a:ext>
            </a:extLst>
          </p:cNvPr>
          <p:cNvPicPr/>
          <p:nvPr/>
        </p:nvPicPr>
        <p:blipFill>
          <a:blip r:embed="rId2"/>
          <a:stretch>
            <a:fillRect/>
          </a:stretch>
        </p:blipFill>
        <p:spPr>
          <a:xfrm>
            <a:off x="4632960" y="1320800"/>
            <a:ext cx="7094727" cy="5172075"/>
          </a:xfrm>
          <a:prstGeom prst="rect">
            <a:avLst/>
          </a:prstGeom>
        </p:spPr>
      </p:pic>
      <p:sp>
        <p:nvSpPr>
          <p:cNvPr id="6" name="Title 5">
            <a:extLst>
              <a:ext uri="{FF2B5EF4-FFF2-40B4-BE49-F238E27FC236}">
                <a16:creationId xmlns:a16="http://schemas.microsoft.com/office/drawing/2014/main" id="{714A33D6-AD36-42CA-ABAD-070161F23B58}"/>
              </a:ext>
            </a:extLst>
          </p:cNvPr>
          <p:cNvSpPr>
            <a:spLocks noGrp="1"/>
          </p:cNvSpPr>
          <p:nvPr>
            <p:ph type="title"/>
          </p:nvPr>
        </p:nvSpPr>
        <p:spPr>
          <a:xfrm>
            <a:off x="838200" y="365125"/>
            <a:ext cx="3444551" cy="6127750"/>
          </a:xfrm>
        </p:spPr>
        <p:txBody>
          <a:bodyPr>
            <a:normAutofit/>
          </a:bodyPr>
          <a:lstStyle/>
          <a:p>
            <a:r>
              <a:rPr lang="is-IS" sz="3600" dirty="0"/>
              <a:t>Hugsanleg stöðuvatnshlot fyrir vöktun viðmiðunar-ástands</a:t>
            </a:r>
          </a:p>
        </p:txBody>
      </p:sp>
    </p:spTree>
    <p:extLst>
      <p:ext uri="{BB962C8B-B14F-4D97-AF65-F5344CB8AC3E}">
        <p14:creationId xmlns:p14="http://schemas.microsoft.com/office/powerpoint/2010/main" val="4207394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C1228-5E89-4B3C-990A-A01B26D81884}"/>
              </a:ext>
            </a:extLst>
          </p:cNvPr>
          <p:cNvSpPr>
            <a:spLocks noGrp="1"/>
          </p:cNvSpPr>
          <p:nvPr>
            <p:ph type="title"/>
          </p:nvPr>
        </p:nvSpPr>
        <p:spPr>
          <a:xfrm>
            <a:off x="427180" y="1137919"/>
            <a:ext cx="11764820" cy="1076961"/>
          </a:xfrm>
        </p:spPr>
        <p:txBody>
          <a:bodyPr/>
          <a:lstStyle/>
          <a:p>
            <a:r>
              <a:rPr lang="is-IS"/>
              <a:t>Straumvatnshlot til vöktunar (ekki endanlegt)</a:t>
            </a:r>
          </a:p>
        </p:txBody>
      </p:sp>
      <p:pic>
        <p:nvPicPr>
          <p:cNvPr id="4" name="Picture 3">
            <a:extLst>
              <a:ext uri="{FF2B5EF4-FFF2-40B4-BE49-F238E27FC236}">
                <a16:creationId xmlns:a16="http://schemas.microsoft.com/office/drawing/2014/main" id="{78692F38-B4D5-4198-ABE8-D8B23ADDBD26}"/>
              </a:ext>
            </a:extLst>
          </p:cNvPr>
          <p:cNvPicPr>
            <a:picLocks noChangeAspect="1"/>
          </p:cNvPicPr>
          <p:nvPr/>
        </p:nvPicPr>
        <p:blipFill>
          <a:blip r:embed="rId2"/>
          <a:stretch>
            <a:fillRect/>
          </a:stretch>
        </p:blipFill>
        <p:spPr>
          <a:xfrm>
            <a:off x="5404634" y="2214880"/>
            <a:ext cx="6462578" cy="4460239"/>
          </a:xfrm>
          <a:prstGeom prst="rect">
            <a:avLst/>
          </a:prstGeom>
        </p:spPr>
      </p:pic>
      <p:graphicFrame>
        <p:nvGraphicFramePr>
          <p:cNvPr id="5" name="Table 4">
            <a:extLst>
              <a:ext uri="{FF2B5EF4-FFF2-40B4-BE49-F238E27FC236}">
                <a16:creationId xmlns:a16="http://schemas.microsoft.com/office/drawing/2014/main" id="{FDD817D8-CFDD-4EF2-A64E-BEAFF31F4C83}"/>
              </a:ext>
            </a:extLst>
          </p:cNvPr>
          <p:cNvGraphicFramePr>
            <a:graphicFrameLocks noGrp="1"/>
          </p:cNvGraphicFramePr>
          <p:nvPr>
            <p:extLst>
              <p:ext uri="{D42A27DB-BD31-4B8C-83A1-F6EECF244321}">
                <p14:modId xmlns:p14="http://schemas.microsoft.com/office/powerpoint/2010/main" val="3129406946"/>
              </p:ext>
            </p:extLst>
          </p:nvPr>
        </p:nvGraphicFramePr>
        <p:xfrm>
          <a:off x="304316" y="2214880"/>
          <a:ext cx="5100318" cy="4460239"/>
        </p:xfrm>
        <a:graphic>
          <a:graphicData uri="http://schemas.openxmlformats.org/drawingml/2006/table">
            <a:tbl>
              <a:tblPr firstRow="1" firstCol="1" bandRow="1">
                <a:tableStyleId>{5C22544A-7EE6-4342-B048-85BDC9FD1C3A}</a:tableStyleId>
              </a:tblPr>
              <a:tblGrid>
                <a:gridCol w="835734">
                  <a:extLst>
                    <a:ext uri="{9D8B030D-6E8A-4147-A177-3AD203B41FA5}">
                      <a16:colId xmlns:a16="http://schemas.microsoft.com/office/drawing/2014/main" val="1291862302"/>
                    </a:ext>
                  </a:extLst>
                </a:gridCol>
                <a:gridCol w="1105200">
                  <a:extLst>
                    <a:ext uri="{9D8B030D-6E8A-4147-A177-3AD203B41FA5}">
                      <a16:colId xmlns:a16="http://schemas.microsoft.com/office/drawing/2014/main" val="1737473109"/>
                    </a:ext>
                  </a:extLst>
                </a:gridCol>
                <a:gridCol w="1672442">
                  <a:extLst>
                    <a:ext uri="{9D8B030D-6E8A-4147-A177-3AD203B41FA5}">
                      <a16:colId xmlns:a16="http://schemas.microsoft.com/office/drawing/2014/main" val="4139929290"/>
                    </a:ext>
                  </a:extLst>
                </a:gridCol>
                <a:gridCol w="876739">
                  <a:extLst>
                    <a:ext uri="{9D8B030D-6E8A-4147-A177-3AD203B41FA5}">
                      <a16:colId xmlns:a16="http://schemas.microsoft.com/office/drawing/2014/main" val="1302303105"/>
                    </a:ext>
                  </a:extLst>
                </a:gridCol>
                <a:gridCol w="610203">
                  <a:extLst>
                    <a:ext uri="{9D8B030D-6E8A-4147-A177-3AD203B41FA5}">
                      <a16:colId xmlns:a16="http://schemas.microsoft.com/office/drawing/2014/main" val="2376507789"/>
                    </a:ext>
                  </a:extLst>
                </a:gridCol>
              </a:tblGrid>
              <a:tr h="509199">
                <a:tc>
                  <a:txBody>
                    <a:bodyPr/>
                    <a:lstStyle/>
                    <a:p>
                      <a:pPr>
                        <a:lnSpc>
                          <a:spcPct val="115000"/>
                        </a:lnSpc>
                        <a:spcAft>
                          <a:spcPts val="0"/>
                        </a:spcAft>
                      </a:pPr>
                      <a:r>
                        <a:rPr lang="is-IS" sz="1400">
                          <a:effectLst/>
                        </a:rPr>
                        <a:t>Vatnagerð</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Númer vatns-hlots</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Heiti vatnshlots</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Vöktunar-net</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Áhætta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685284245"/>
                  </a:ext>
                </a:extLst>
              </a:tr>
              <a:tr h="246940">
                <a:tc>
                  <a:txBody>
                    <a:bodyPr/>
                    <a:lstStyle/>
                    <a:p>
                      <a:pPr>
                        <a:lnSpc>
                          <a:spcPct val="115000"/>
                        </a:lnSpc>
                        <a:spcAft>
                          <a:spcPts val="0"/>
                        </a:spcAft>
                      </a:pPr>
                      <a:r>
                        <a:rPr lang="is-IS" sz="1400">
                          <a:effectLst/>
                        </a:rPr>
                        <a:t>RH1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IS102-996-R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Berufjarðará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932591111"/>
                  </a:ext>
                </a:extLst>
              </a:tr>
              <a:tr h="246940">
                <a:tc>
                  <a:txBody>
                    <a:bodyPr/>
                    <a:lstStyle/>
                    <a:p>
                      <a:pPr>
                        <a:lnSpc>
                          <a:spcPct val="115000"/>
                        </a:lnSpc>
                        <a:spcAft>
                          <a:spcPts val="0"/>
                        </a:spcAft>
                      </a:pPr>
                      <a:r>
                        <a:rPr lang="is-IS" sz="1400">
                          <a:effectLst/>
                        </a:rPr>
                        <a:t>RH2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IS101-1460_R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Seyðisá</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757786237"/>
                  </a:ext>
                </a:extLst>
              </a:tr>
              <a:tr h="246940">
                <a:tc>
                  <a:txBody>
                    <a:bodyPr/>
                    <a:lstStyle/>
                    <a:p>
                      <a:pPr>
                        <a:lnSpc>
                          <a:spcPct val="115000"/>
                        </a:lnSpc>
                        <a:spcAft>
                          <a:spcPts val="0"/>
                        </a:spcAft>
                      </a:pPr>
                      <a:r>
                        <a:rPr lang="is-IS" sz="1400">
                          <a:effectLst/>
                        </a:rPr>
                        <a:t>RH3</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IS102-1189-R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Bessastaðaá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568152673"/>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IS101-1-R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Langadalsá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877218487"/>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IS102-1173-R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Eskifjarðará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6</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376542439"/>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IS102-1142-R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Eyvindará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39570687"/>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IS102-1684-R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Glerá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420311102"/>
                  </a:ext>
                </a:extLst>
              </a:tr>
              <a:tr h="246940">
                <a:tc>
                  <a:txBody>
                    <a:bodyPr/>
                    <a:lstStyle/>
                    <a:p>
                      <a:pPr>
                        <a:lnSpc>
                          <a:spcPct val="115000"/>
                        </a:lnSpc>
                        <a:spcAft>
                          <a:spcPts val="0"/>
                        </a:spcAft>
                      </a:pPr>
                      <a:r>
                        <a:rPr lang="is-IS" sz="1400">
                          <a:effectLst/>
                        </a:rPr>
                        <a:t>RL2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IS103-792-R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Varmá</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3, 5</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499913266"/>
                  </a:ext>
                </a:extLst>
              </a:tr>
              <a:tr h="246940">
                <a:tc>
                  <a:txBody>
                    <a:bodyPr/>
                    <a:lstStyle/>
                    <a:p>
                      <a:pPr>
                        <a:lnSpc>
                          <a:spcPct val="115000"/>
                        </a:lnSpc>
                        <a:spcAft>
                          <a:spcPts val="0"/>
                        </a:spcAft>
                      </a:pPr>
                      <a:r>
                        <a:rPr lang="is-IS" sz="1400">
                          <a:effectLst/>
                        </a:rPr>
                        <a:t>RL2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IS103-520-R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Tungufljót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216033163"/>
                  </a:ext>
                </a:extLst>
              </a:tr>
              <a:tr h="246940">
                <a:tc>
                  <a:txBody>
                    <a:bodyPr/>
                    <a:lstStyle/>
                    <a:p>
                      <a:pPr>
                        <a:lnSpc>
                          <a:spcPct val="115000"/>
                        </a:lnSpc>
                        <a:spcAft>
                          <a:spcPts val="0"/>
                        </a:spcAft>
                      </a:pPr>
                      <a:r>
                        <a:rPr lang="is-IS" sz="1400">
                          <a:effectLst/>
                        </a:rPr>
                        <a:t>RL2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IS102-1725-R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Hlíðarlækur?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4242903700"/>
                  </a:ext>
                </a:extLst>
              </a:tr>
              <a:tr h="246940">
                <a:tc>
                  <a:txBody>
                    <a:bodyPr/>
                    <a:lstStyle/>
                    <a:p>
                      <a:pPr>
                        <a:lnSpc>
                          <a:spcPct val="115000"/>
                        </a:lnSpc>
                        <a:spcAft>
                          <a:spcPts val="0"/>
                        </a:spcAft>
                      </a:pPr>
                      <a:r>
                        <a:rPr lang="is-IS" sz="1400">
                          <a:effectLst/>
                        </a:rPr>
                        <a:t>RL3</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IS102-1407-R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Sandá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491543121"/>
                  </a:ext>
                </a:extLst>
              </a:tr>
              <a:tr h="246940">
                <a:tc>
                  <a:txBody>
                    <a:bodyPr/>
                    <a:lstStyle/>
                    <a:p>
                      <a:pPr>
                        <a:lnSpc>
                          <a:spcPct val="115000"/>
                        </a:lnSpc>
                        <a:spcAft>
                          <a:spcPts val="0"/>
                        </a:spcAft>
                      </a:pPr>
                      <a:r>
                        <a:rPr lang="is-IS" sz="1400">
                          <a:effectLst/>
                        </a:rPr>
                        <a:t>RL3</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IS104-179-R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Berjadalsá</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6</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375912211"/>
                  </a:ext>
                </a:extLst>
              </a:tr>
              <a:tr h="246940">
                <a:tc>
                  <a:txBody>
                    <a:bodyPr/>
                    <a:lstStyle/>
                    <a:p>
                      <a:pPr>
                        <a:lnSpc>
                          <a:spcPct val="115000"/>
                        </a:lnSpc>
                        <a:spcAft>
                          <a:spcPts val="0"/>
                        </a:spcAft>
                      </a:pPr>
                      <a:r>
                        <a:rPr lang="is-IS" sz="1400">
                          <a:effectLst/>
                        </a:rPr>
                        <a:t>RL4</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IS103-735-R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Þverá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1, 5</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089894092"/>
                  </a:ext>
                </a:extLst>
              </a:tr>
              <a:tr h="246940">
                <a:tc>
                  <a:txBody>
                    <a:bodyPr/>
                    <a:lstStyle/>
                    <a:p>
                      <a:pPr>
                        <a:lnSpc>
                          <a:spcPct val="115000"/>
                        </a:lnSpc>
                        <a:spcAft>
                          <a:spcPts val="0"/>
                        </a:spcAft>
                      </a:pPr>
                      <a:r>
                        <a:rPr lang="is-IS" sz="1400">
                          <a:effectLst/>
                        </a:rPr>
                        <a:t>RG</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IS103-663-R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Þjórsá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1, 2, 4</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976084411"/>
                  </a:ext>
                </a:extLst>
              </a:tr>
              <a:tr h="246940">
                <a:tc>
                  <a:txBody>
                    <a:bodyPr/>
                    <a:lstStyle/>
                    <a:p>
                      <a:pPr>
                        <a:lnSpc>
                          <a:spcPct val="115000"/>
                        </a:lnSpc>
                        <a:spcAft>
                          <a:spcPts val="0"/>
                        </a:spcAft>
                      </a:pPr>
                      <a:r>
                        <a:rPr lang="is-IS" sz="1400">
                          <a:effectLst/>
                        </a:rPr>
                        <a:t>RG</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IS103-519-R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Skaftá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64550716"/>
                  </a:ext>
                </a:extLst>
              </a:tr>
              <a:tr h="246940">
                <a:tc>
                  <a:txBody>
                    <a:bodyPr/>
                    <a:lstStyle/>
                    <a:p>
                      <a:pPr>
                        <a:lnSpc>
                          <a:spcPct val="115000"/>
                        </a:lnSpc>
                        <a:spcAft>
                          <a:spcPts val="0"/>
                        </a:spcAft>
                      </a:pPr>
                      <a:r>
                        <a:rPr lang="is-IS" sz="1400">
                          <a:effectLst/>
                        </a:rPr>
                        <a:t>RG</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IS103-975-R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Ölfusá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1, 2, 4, 5</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650371738"/>
                  </a:ext>
                </a:extLst>
              </a:tr>
            </a:tbl>
          </a:graphicData>
        </a:graphic>
      </p:graphicFrame>
    </p:spTree>
    <p:extLst>
      <p:ext uri="{BB962C8B-B14F-4D97-AF65-F5344CB8AC3E}">
        <p14:creationId xmlns:p14="http://schemas.microsoft.com/office/powerpoint/2010/main" val="3968360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65F4-B967-495F-AC05-5E8DCBDCEC2B}"/>
              </a:ext>
            </a:extLst>
          </p:cNvPr>
          <p:cNvSpPr>
            <a:spLocks noGrp="1"/>
          </p:cNvSpPr>
          <p:nvPr>
            <p:ph type="title"/>
          </p:nvPr>
        </p:nvSpPr>
        <p:spPr>
          <a:xfrm>
            <a:off x="838200" y="2006034"/>
            <a:ext cx="10515600" cy="3793516"/>
          </a:xfrm>
        </p:spPr>
        <p:txBody>
          <a:bodyPr>
            <a:normAutofit/>
          </a:bodyPr>
          <a:lstStyle/>
          <a:p>
            <a:r>
              <a:rPr lang="is-IS" sz="3600" dirty="0"/>
              <a:t>Vatnavefsjá:</a:t>
            </a:r>
            <a:br>
              <a:rPr lang="is-IS" sz="4000" dirty="0"/>
            </a:br>
            <a:r>
              <a:rPr lang="is-IS" sz="3100" dirty="0">
                <a:hlinkClick r:id="rId2"/>
              </a:rPr>
              <a:t>https://vatnshlotagatt.vedur.is/</a:t>
            </a:r>
            <a:br>
              <a:rPr lang="is-IS" sz="4000" dirty="0"/>
            </a:br>
            <a:br>
              <a:rPr lang="is-IS" sz="4000" dirty="0"/>
            </a:br>
            <a:r>
              <a:rPr lang="is-IS" sz="3600" dirty="0"/>
              <a:t>Vefsíða um stjórn vatnamála:</a:t>
            </a:r>
            <a:br>
              <a:rPr lang="is-IS" sz="3100" dirty="0"/>
            </a:br>
            <a:r>
              <a:rPr lang="is-IS" sz="3100" dirty="0">
                <a:hlinkClick r:id="rId3"/>
              </a:rPr>
              <a:t>www.vatn.is</a:t>
            </a:r>
            <a:br>
              <a:rPr lang="is-IS" dirty="0"/>
            </a:br>
            <a:br>
              <a:rPr lang="is-IS" dirty="0"/>
            </a:br>
            <a:endParaRPr lang="is-IS" dirty="0"/>
          </a:p>
        </p:txBody>
      </p:sp>
    </p:spTree>
    <p:extLst>
      <p:ext uri="{BB962C8B-B14F-4D97-AF65-F5344CB8AC3E}">
        <p14:creationId xmlns:p14="http://schemas.microsoft.com/office/powerpoint/2010/main" val="145298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FCA64720-D96B-494E-B499-F33A8A340A43}"/>
              </a:ext>
            </a:extLst>
          </p:cNvPr>
          <p:cNvSpPr>
            <a:spLocks noGrp="1"/>
          </p:cNvSpPr>
          <p:nvPr>
            <p:ph type="subTitle" idx="1"/>
          </p:nvPr>
        </p:nvSpPr>
        <p:spPr>
          <a:xfrm>
            <a:off x="6281478" y="793579"/>
            <a:ext cx="5508068" cy="1374595"/>
          </a:xfrm>
        </p:spPr>
        <p:txBody>
          <a:bodyPr>
            <a:noAutofit/>
          </a:bodyPr>
          <a:lstStyle/>
          <a:p>
            <a:r>
              <a:rPr lang="is-IS" sz="2800">
                <a:solidFill>
                  <a:schemeClr val="tx1"/>
                </a:solidFill>
                <a:latin typeface="+mj-lt"/>
              </a:rPr>
              <a:t>Markmið stjórnar vatnamála </a:t>
            </a:r>
          </a:p>
          <a:p>
            <a:pPr marL="342900" indent="-342900">
              <a:buFont typeface="Wingdings" panose="05000000000000000000" pitchFamily="2" charset="2"/>
              <a:buChar char="Ø"/>
            </a:pPr>
            <a:r>
              <a:rPr lang="is-IS" sz="2400">
                <a:solidFill>
                  <a:schemeClr val="tx1"/>
                </a:solidFill>
                <a:latin typeface="+mj-lt"/>
              </a:rPr>
              <a:t>Er að vernda vatn og vistkerfis þess, hindra frekari rýrnum vatnsgæða og bæta ástand vatnavistkerfa til þess að vatni njóti heilstaðrar verndar</a:t>
            </a:r>
          </a:p>
          <a:p>
            <a:pPr marL="342900" indent="-342900">
              <a:buFont typeface="Wingdings" panose="05000000000000000000" pitchFamily="2" charset="2"/>
              <a:buChar char="Ø"/>
            </a:pPr>
            <a:r>
              <a:rPr lang="is-IS" sz="2400">
                <a:solidFill>
                  <a:schemeClr val="tx1"/>
                </a:solidFill>
                <a:latin typeface="+mj-lt"/>
              </a:rPr>
              <a:t>Er að stuðla að sjálfbærri nýtingu vatns og langtímaverndar vatnaauðlindarinnar</a:t>
            </a:r>
          </a:p>
          <a:p>
            <a:endParaRPr lang="is-IS" sz="2400">
              <a:solidFill>
                <a:schemeClr val="tx1"/>
              </a:solidFill>
              <a:latin typeface="+mj-lt"/>
            </a:endParaRPr>
          </a:p>
          <a:p>
            <a:r>
              <a:rPr lang="is-IS" sz="2800">
                <a:solidFill>
                  <a:schemeClr val="tx1"/>
                </a:solidFill>
                <a:latin typeface="+mj-lt"/>
              </a:rPr>
              <a:t>Til að ná fram markmiðunum skal vinna stöðuskýrslu, vöktunaráætlun, aðgerðaráætlun og vatnaáætlun (Vatnaáætlun er til 6 ára í senn)</a:t>
            </a:r>
            <a:endParaRPr lang="en-US" sz="2800">
              <a:latin typeface="+mj-lt"/>
            </a:endParaRPr>
          </a:p>
        </p:txBody>
      </p:sp>
      <p:pic>
        <p:nvPicPr>
          <p:cNvPr id="7" name="Picture 6">
            <a:extLst>
              <a:ext uri="{FF2B5EF4-FFF2-40B4-BE49-F238E27FC236}">
                <a16:creationId xmlns:a16="http://schemas.microsoft.com/office/drawing/2014/main" id="{88B78E2F-C8DA-4256-B684-27511189C341}"/>
              </a:ext>
            </a:extLst>
          </p:cNvPr>
          <p:cNvPicPr>
            <a:picLocks noChangeAspect="1"/>
          </p:cNvPicPr>
          <p:nvPr/>
        </p:nvPicPr>
        <p:blipFill>
          <a:blip r:embed="rId2"/>
          <a:stretch>
            <a:fillRect/>
          </a:stretch>
        </p:blipFill>
        <p:spPr>
          <a:xfrm>
            <a:off x="10304592" y="6353299"/>
            <a:ext cx="1484954" cy="273132"/>
          </a:xfrm>
          <a:prstGeom prst="rect">
            <a:avLst/>
          </a:prstGeom>
        </p:spPr>
      </p:pic>
      <p:pic>
        <p:nvPicPr>
          <p:cNvPr id="6" name="Picture 4">
            <a:extLst>
              <a:ext uri="{FF2B5EF4-FFF2-40B4-BE49-F238E27FC236}">
                <a16:creationId xmlns:a16="http://schemas.microsoft.com/office/drawing/2014/main" id="{C5D8EE29-4793-4987-B3FA-3DFC48C662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683" t="188" r="2175"/>
          <a:stretch/>
        </p:blipFill>
        <p:spPr bwMode="auto">
          <a:xfrm>
            <a:off x="0" y="0"/>
            <a:ext cx="5837620" cy="685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106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3B9CE9-5632-4550-B730-A95272C03668}"/>
              </a:ext>
            </a:extLst>
          </p:cNvPr>
          <p:cNvSpPr txBox="1"/>
          <p:nvPr/>
        </p:nvSpPr>
        <p:spPr>
          <a:xfrm>
            <a:off x="417250" y="1828800"/>
            <a:ext cx="3089430" cy="2954837"/>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000" kern="1200">
                <a:solidFill>
                  <a:srgbClr val="FFFFFF"/>
                </a:solidFill>
                <a:latin typeface="+mj-lt"/>
                <a:ea typeface="+mj-ea"/>
                <a:cs typeface="+mj-cs"/>
              </a:rPr>
              <a:t>1 </a:t>
            </a:r>
            <a:r>
              <a:rPr lang="en-US" sz="2000" kern="1200" err="1">
                <a:solidFill>
                  <a:srgbClr val="FFFFFF"/>
                </a:solidFill>
                <a:latin typeface="+mj-lt"/>
                <a:ea typeface="+mj-ea"/>
                <a:cs typeface="+mj-cs"/>
              </a:rPr>
              <a:t>Vatnaumdæmi</a:t>
            </a:r>
            <a:r>
              <a:rPr lang="en-US" sz="2000" kern="1200">
                <a:solidFill>
                  <a:srgbClr val="FFFFFF"/>
                </a:solidFill>
                <a:latin typeface="+mj-lt"/>
                <a:ea typeface="+mj-ea"/>
                <a:cs typeface="+mj-cs"/>
              </a:rPr>
              <a:t>  </a:t>
            </a:r>
          </a:p>
          <a:p>
            <a:pPr algn="ctr">
              <a:lnSpc>
                <a:spcPct val="90000"/>
              </a:lnSpc>
              <a:spcBef>
                <a:spcPct val="0"/>
              </a:spcBef>
              <a:spcAft>
                <a:spcPts val="600"/>
              </a:spcAft>
            </a:pPr>
            <a:r>
              <a:rPr lang="en-US" sz="2000" kern="1200">
                <a:solidFill>
                  <a:srgbClr val="FFFFFF"/>
                </a:solidFill>
                <a:latin typeface="+mj-lt"/>
                <a:ea typeface="+mj-ea"/>
                <a:cs typeface="+mj-cs"/>
              </a:rPr>
              <a:t>4 </a:t>
            </a:r>
            <a:r>
              <a:rPr lang="en-US" sz="2000" kern="1200" err="1">
                <a:solidFill>
                  <a:srgbClr val="FFFFFF"/>
                </a:solidFill>
                <a:latin typeface="+mj-lt"/>
                <a:ea typeface="+mj-ea"/>
                <a:cs typeface="+mj-cs"/>
              </a:rPr>
              <a:t>Vatnasvæði</a:t>
            </a:r>
            <a:endParaRPr lang="en-US" sz="2000" kern="1200">
              <a:solidFill>
                <a:srgbClr val="FFFFFF"/>
              </a:solidFill>
              <a:latin typeface="+mj-lt"/>
              <a:ea typeface="+mj-ea"/>
              <a:cs typeface="+mj-cs"/>
            </a:endParaRPr>
          </a:p>
        </p:txBody>
      </p:sp>
      <p:pic>
        <p:nvPicPr>
          <p:cNvPr id="3" name="Picture Placeholder 2"/>
          <p:cNvPicPr>
            <a:picLocks noGrp="1" noChangeAspect="1"/>
          </p:cNvPicPr>
          <p:nvPr>
            <p:ph type="pic" idx="14"/>
          </p:nvPr>
        </p:nvPicPr>
        <p:blipFill rotWithShape="1">
          <a:blip r:embed="rId3"/>
          <a:srcRect l="3670" t="3737" r="7655" b="13307"/>
          <a:stretch/>
        </p:blipFill>
        <p:spPr>
          <a:xfrm>
            <a:off x="4307305" y="961811"/>
            <a:ext cx="6881559" cy="5126167"/>
          </a:xfrm>
          <a:prstGeom prst="rect">
            <a:avLst/>
          </a:prstGeom>
        </p:spPr>
      </p:pic>
      <p:sp>
        <p:nvSpPr>
          <p:cNvPr id="2" name="AutoShape 2" descr="https://www.ust.is/library/Myndir/Einstaklingar/Vatnsgaedi/Vatnatilskipunin/vatnasvaedi_island_20111110_small.jpg">
            <a:extLst>
              <a:ext uri="{FF2B5EF4-FFF2-40B4-BE49-F238E27FC236}">
                <a16:creationId xmlns:a16="http://schemas.microsoft.com/office/drawing/2014/main" id="{B83EBF2F-D7E0-4480-B311-3EE1D24922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sp>
        <p:nvSpPr>
          <p:cNvPr id="4" name="AutoShape 4" descr="https://www.ust.is/library/Myndir/Einstaklingar/Vatnsgaedi/Vatnatilskipunin/vatnasvaedi_island_20111110_small.jpg">
            <a:extLst>
              <a:ext uri="{FF2B5EF4-FFF2-40B4-BE49-F238E27FC236}">
                <a16:creationId xmlns:a16="http://schemas.microsoft.com/office/drawing/2014/main" id="{46D61EE8-130A-4E20-B005-D5862E4778E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spTree>
    <p:extLst>
      <p:ext uri="{BB962C8B-B14F-4D97-AF65-F5344CB8AC3E}">
        <p14:creationId xmlns:p14="http://schemas.microsoft.com/office/powerpoint/2010/main" val="3952207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EBE6-6698-4368-A85D-72F2BB3D4E26}"/>
              </a:ext>
            </a:extLst>
          </p:cNvPr>
          <p:cNvSpPr>
            <a:spLocks noGrp="1"/>
          </p:cNvSpPr>
          <p:nvPr>
            <p:ph type="title"/>
          </p:nvPr>
        </p:nvSpPr>
        <p:spPr>
          <a:xfrm>
            <a:off x="655321" y="669176"/>
            <a:ext cx="5120114" cy="1692794"/>
          </a:xfrm>
        </p:spPr>
        <p:txBody>
          <a:bodyPr>
            <a:normAutofit/>
          </a:bodyPr>
          <a:lstStyle/>
          <a:p>
            <a:r>
              <a:rPr lang="is-IS"/>
              <a:t>Samstarf og samráð</a:t>
            </a:r>
          </a:p>
        </p:txBody>
      </p:sp>
      <p:sp>
        <p:nvSpPr>
          <p:cNvPr id="3" name="Content Placeholder 2">
            <a:extLst>
              <a:ext uri="{FF2B5EF4-FFF2-40B4-BE49-F238E27FC236}">
                <a16:creationId xmlns:a16="http://schemas.microsoft.com/office/drawing/2014/main" id="{B499B1AA-2D31-43E5-8DC6-A52175979513}"/>
              </a:ext>
            </a:extLst>
          </p:cNvPr>
          <p:cNvSpPr>
            <a:spLocks noGrp="1"/>
          </p:cNvSpPr>
          <p:nvPr>
            <p:ph idx="1"/>
          </p:nvPr>
        </p:nvSpPr>
        <p:spPr>
          <a:xfrm>
            <a:off x="645708" y="2174487"/>
            <a:ext cx="5120113" cy="1254513"/>
          </a:xfrm>
        </p:spPr>
        <p:txBody>
          <a:bodyPr>
            <a:normAutofit/>
          </a:bodyPr>
          <a:lstStyle/>
          <a:p>
            <a:pPr marL="285750"/>
            <a:r>
              <a:rPr lang="en-US" sz="2600" err="1">
                <a:latin typeface="+mj-lt"/>
                <a:cs typeface="Times New Roman" panose="02020603050405020304" pitchFamily="18" charset="0"/>
              </a:rPr>
              <a:t>Samningar</a:t>
            </a:r>
            <a:r>
              <a:rPr lang="en-US" sz="2600">
                <a:latin typeface="+mj-lt"/>
                <a:cs typeface="Times New Roman" panose="02020603050405020304" pitchFamily="18" charset="0"/>
              </a:rPr>
              <a:t> við </a:t>
            </a:r>
            <a:r>
              <a:rPr lang="en-US" sz="2600" err="1">
                <a:latin typeface="+mj-lt"/>
                <a:cs typeface="Times New Roman" panose="02020603050405020304" pitchFamily="18" charset="0"/>
              </a:rPr>
              <a:t>Veðurstofu</a:t>
            </a:r>
            <a:r>
              <a:rPr lang="en-US" sz="2600">
                <a:latin typeface="+mj-lt"/>
                <a:cs typeface="Times New Roman" panose="02020603050405020304" pitchFamily="18" charset="0"/>
              </a:rPr>
              <a:t> </a:t>
            </a:r>
            <a:r>
              <a:rPr lang="en-US" sz="2600" err="1">
                <a:latin typeface="+mj-lt"/>
                <a:cs typeface="Times New Roman" panose="02020603050405020304" pitchFamily="18" charset="0"/>
              </a:rPr>
              <a:t>Íslands</a:t>
            </a:r>
            <a:r>
              <a:rPr lang="en-US" sz="2600">
                <a:latin typeface="+mj-lt"/>
                <a:cs typeface="Times New Roman" panose="02020603050405020304" pitchFamily="18" charset="0"/>
              </a:rPr>
              <a:t>, </a:t>
            </a:r>
            <a:r>
              <a:rPr lang="en-US" sz="2600" err="1">
                <a:latin typeface="+mj-lt"/>
                <a:cs typeface="Times New Roman" panose="02020603050405020304" pitchFamily="18" charset="0"/>
              </a:rPr>
              <a:t>Hafrannsóknastofnun</a:t>
            </a:r>
            <a:r>
              <a:rPr lang="en-US" sz="2600">
                <a:latin typeface="+mj-lt"/>
                <a:cs typeface="Times New Roman" panose="02020603050405020304" pitchFamily="18" charset="0"/>
              </a:rPr>
              <a:t> </a:t>
            </a:r>
            <a:r>
              <a:rPr lang="en-US" sz="2600" err="1">
                <a:latin typeface="+mj-lt"/>
                <a:cs typeface="Times New Roman" panose="02020603050405020304" pitchFamily="18" charset="0"/>
              </a:rPr>
              <a:t>og</a:t>
            </a:r>
            <a:r>
              <a:rPr lang="en-US" sz="2600">
                <a:latin typeface="+mj-lt"/>
                <a:cs typeface="Times New Roman" panose="02020603050405020304" pitchFamily="18" charset="0"/>
              </a:rPr>
              <a:t> </a:t>
            </a:r>
            <a:r>
              <a:rPr lang="en-US" sz="2600" err="1">
                <a:latin typeface="+mj-lt"/>
                <a:cs typeface="Times New Roman" panose="02020603050405020304" pitchFamily="18" charset="0"/>
              </a:rPr>
              <a:t>Náttúrufræðistofnun</a:t>
            </a:r>
            <a:endParaRPr lang="en-US" sz="2600">
              <a:latin typeface="+mj-lt"/>
              <a:cs typeface="Times New Roman" panose="02020603050405020304" pitchFamily="18" charset="0"/>
            </a:endParaRPr>
          </a:p>
          <a:p>
            <a:pPr lvl="1"/>
            <a:endParaRPr lang="is-IS" sz="1500">
              <a:latin typeface="+mj-lt"/>
            </a:endParaRPr>
          </a:p>
          <a:p>
            <a:pPr marL="457200" lvl="1" indent="0">
              <a:buNone/>
            </a:pPr>
            <a:endParaRPr lang="is-IS" sz="1500">
              <a:latin typeface="+mj-lt"/>
            </a:endParaRPr>
          </a:p>
        </p:txBody>
      </p:sp>
      <p:pic>
        <p:nvPicPr>
          <p:cNvPr id="1028" name="Picture 4">
            <a:extLst>
              <a:ext uri="{FF2B5EF4-FFF2-40B4-BE49-F238E27FC236}">
                <a16:creationId xmlns:a16="http://schemas.microsoft.com/office/drawing/2014/main" id="{46A3EA07-A3EF-42BE-AC04-08CD81973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3698"/>
            <a:ext cx="5710334" cy="631060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15F882CC-56DC-4E8D-AD89-5B1D855C1B0C}"/>
              </a:ext>
            </a:extLst>
          </p:cNvPr>
          <p:cNvSpPr txBox="1">
            <a:spLocks/>
          </p:cNvSpPr>
          <p:nvPr/>
        </p:nvSpPr>
        <p:spPr>
          <a:xfrm>
            <a:off x="645708" y="3524553"/>
            <a:ext cx="5120113" cy="4237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is-IS" sz="2600">
                <a:latin typeface="+mj-lt"/>
                <a:cs typeface="Times New Roman" panose="02020603050405020304" pitchFamily="18" charset="0"/>
              </a:rPr>
              <a:t>Samráð og samvinna með hinum ýmsu nefndum og ráðum s.s. ráðgjafanefnd fagstofnanna og eftirlitsaðila, vatnasvæðanefndum, vatnaráði, heilbrigðisnefndum og almenningi. Hagsmunaaðilar hafa fulltrúa sína í ráðgjafanefnd hagsmunaaðila.</a:t>
            </a:r>
          </a:p>
          <a:p>
            <a:pPr lvl="1"/>
            <a:endParaRPr lang="is-IS" sz="1500">
              <a:latin typeface="+mj-lt"/>
            </a:endParaRPr>
          </a:p>
          <a:p>
            <a:pPr marL="457200" lvl="1" indent="0">
              <a:buFont typeface="Arial" panose="020B0604020202020204" pitchFamily="34" charset="0"/>
              <a:buNone/>
            </a:pPr>
            <a:endParaRPr lang="is-IS" sz="1500">
              <a:latin typeface="+mj-lt"/>
            </a:endParaRPr>
          </a:p>
        </p:txBody>
      </p:sp>
    </p:spTree>
    <p:extLst>
      <p:ext uri="{BB962C8B-B14F-4D97-AF65-F5344CB8AC3E}">
        <p14:creationId xmlns:p14="http://schemas.microsoft.com/office/powerpoint/2010/main" val="301410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ACD6E2-4F2C-4793-9021-B72A05A601E5}"/>
              </a:ext>
            </a:extLst>
          </p:cNvPr>
          <p:cNvPicPr>
            <a:picLocks noChangeAspect="1"/>
          </p:cNvPicPr>
          <p:nvPr/>
        </p:nvPicPr>
        <p:blipFill rotWithShape="1">
          <a:blip r:embed="rId2"/>
          <a:srcRect t="4904" b="13220"/>
          <a:stretch/>
        </p:blipFill>
        <p:spPr>
          <a:xfrm>
            <a:off x="0" y="4812384"/>
            <a:ext cx="12192000" cy="2045616"/>
          </a:xfrm>
          <a:prstGeom prst="rect">
            <a:avLst/>
          </a:prstGeom>
          <a:effectLst>
            <a:softEdge rad="317500"/>
          </a:effectLst>
        </p:spPr>
      </p:pic>
      <p:sp>
        <p:nvSpPr>
          <p:cNvPr id="9" name="Title 1">
            <a:extLst>
              <a:ext uri="{FF2B5EF4-FFF2-40B4-BE49-F238E27FC236}">
                <a16:creationId xmlns:a16="http://schemas.microsoft.com/office/drawing/2014/main" id="{1E040EA7-51AB-4CD2-90CB-A72FAEB43DF4}"/>
              </a:ext>
            </a:extLst>
          </p:cNvPr>
          <p:cNvSpPr>
            <a:spLocks noGrp="1"/>
          </p:cNvSpPr>
          <p:nvPr>
            <p:ph type="title"/>
          </p:nvPr>
        </p:nvSpPr>
        <p:spPr>
          <a:xfrm>
            <a:off x="4369480" y="97195"/>
            <a:ext cx="5120114" cy="1692794"/>
          </a:xfrm>
        </p:spPr>
        <p:txBody>
          <a:bodyPr>
            <a:normAutofit/>
          </a:bodyPr>
          <a:lstStyle/>
          <a:p>
            <a:r>
              <a:rPr lang="is-IS" dirty="0"/>
              <a:t>Vatnaráð</a:t>
            </a:r>
          </a:p>
        </p:txBody>
      </p:sp>
      <p:sp>
        <p:nvSpPr>
          <p:cNvPr id="10" name="Content Placeholder 2">
            <a:extLst>
              <a:ext uri="{FF2B5EF4-FFF2-40B4-BE49-F238E27FC236}">
                <a16:creationId xmlns:a16="http://schemas.microsoft.com/office/drawing/2014/main" id="{BEA2B216-EF7B-473E-877E-EF0C99D76A9D}"/>
              </a:ext>
            </a:extLst>
          </p:cNvPr>
          <p:cNvSpPr>
            <a:spLocks noGrp="1"/>
          </p:cNvSpPr>
          <p:nvPr>
            <p:ph idx="1"/>
          </p:nvPr>
        </p:nvSpPr>
        <p:spPr>
          <a:xfrm>
            <a:off x="3029619" y="1605784"/>
            <a:ext cx="6132761" cy="3462228"/>
          </a:xfrm>
        </p:spPr>
        <p:txBody>
          <a:bodyPr>
            <a:normAutofit fontScale="92500"/>
          </a:bodyPr>
          <a:lstStyle/>
          <a:p>
            <a:r>
              <a:rPr lang="is-IS" dirty="0">
                <a:latin typeface="+mj-lt"/>
              </a:rPr>
              <a:t>Vatnaráð var skipað 2017</a:t>
            </a:r>
          </a:p>
          <a:p>
            <a:r>
              <a:rPr lang="is-IS" dirty="0">
                <a:latin typeface="+mj-lt"/>
              </a:rPr>
              <a:t>Fulltrúar í vatnaráði:</a:t>
            </a:r>
          </a:p>
          <a:p>
            <a:pPr lvl="1"/>
            <a:r>
              <a:rPr lang="is-IS" sz="2800" dirty="0">
                <a:latin typeface="+mj-lt"/>
              </a:rPr>
              <a:t>Fimm fulltrúar, frá þremur ráðuneytum og tveir frá Sambandi íslenskra sveitarfélaga</a:t>
            </a:r>
          </a:p>
          <a:p>
            <a:r>
              <a:rPr lang="is-IS" dirty="0">
                <a:latin typeface="+mj-lt"/>
              </a:rPr>
              <a:t>Hlutverk: </a:t>
            </a:r>
          </a:p>
          <a:p>
            <a:pPr lvl="1"/>
            <a:r>
              <a:rPr lang="is-IS" sz="2800" dirty="0">
                <a:latin typeface="+mj-lt"/>
              </a:rPr>
              <a:t>“Að vera ráðherra til ráðgjafar um stjórn vatnamála”. Nánar tilgreint í lögunum.</a:t>
            </a:r>
          </a:p>
          <a:p>
            <a:endParaRPr lang="is-IS" sz="1800" dirty="0"/>
          </a:p>
        </p:txBody>
      </p:sp>
    </p:spTree>
    <p:extLst>
      <p:ext uri="{BB962C8B-B14F-4D97-AF65-F5344CB8AC3E}">
        <p14:creationId xmlns:p14="http://schemas.microsoft.com/office/powerpoint/2010/main" val="319665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Umhverfisstofnun">
  <a:themeElements>
    <a:clrScheme name="Umhverfisstofnun">
      <a:dk1>
        <a:sysClr val="windowText" lastClr="000000"/>
      </a:dk1>
      <a:lt1>
        <a:sysClr val="window" lastClr="FFFFFF"/>
      </a:lt1>
      <a:dk2>
        <a:srgbClr val="332200"/>
      </a:dk2>
      <a:lt2>
        <a:srgbClr val="F9FDC3"/>
      </a:lt2>
      <a:accent1>
        <a:srgbClr val="39B54A"/>
      </a:accent1>
      <a:accent2>
        <a:srgbClr val="0083CA"/>
      </a:accent2>
      <a:accent3>
        <a:srgbClr val="4F6228"/>
      </a:accent3>
      <a:accent4>
        <a:srgbClr val="5F497A"/>
      </a:accent4>
      <a:accent5>
        <a:srgbClr val="953734"/>
      </a:accent5>
      <a:accent6>
        <a:srgbClr val="E36C09"/>
      </a:accent6>
      <a:hlink>
        <a:srgbClr val="C96411"/>
      </a:hlink>
      <a:folHlink>
        <a:srgbClr val="7500C4"/>
      </a:folHlink>
    </a:clrScheme>
    <a:fontScheme name="Umhverfisstofnun">
      <a:majorFont>
        <a:latin typeface="Kozuka Gothic Pro B"/>
        <a:ea typeface=""/>
        <a:cs typeface=""/>
      </a:majorFont>
      <a:minorFont>
        <a:latin typeface="Kozuka Gothic Pro L"/>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BE25072F99044EBC131860CAB27F7F" ma:contentTypeVersion="10" ma:contentTypeDescription="Create a new document." ma:contentTypeScope="" ma:versionID="374a0e1ab49eaad41a6f48b980c2798b">
  <xsd:schema xmlns:xsd="http://www.w3.org/2001/XMLSchema" xmlns:xs="http://www.w3.org/2001/XMLSchema" xmlns:p="http://schemas.microsoft.com/office/2006/metadata/properties" xmlns:ns2="1fdcc1a0-e9f9-4b9b-b451-4e4cf08216c8" xmlns:ns3="a44b1001-0093-4bef-a1ac-724a218b5ad2" targetNamespace="http://schemas.microsoft.com/office/2006/metadata/properties" ma:root="true" ma:fieldsID="fec662237d09a44630e23d49bd567a64" ns2:_="" ns3:_="">
    <xsd:import namespace="1fdcc1a0-e9f9-4b9b-b451-4e4cf08216c8"/>
    <xsd:import namespace="a44b1001-0093-4bef-a1ac-724a218b5ad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cc1a0-e9f9-4b9b-b451-4e4cf08216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4b1001-0093-4bef-a1ac-724a218b5ad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fdcc1a0-e9f9-4b9b-b451-4e4cf08216c8">
      <UserInfo>
        <DisplayName>Tryggvi Þórðarson</DisplayName>
        <AccountId>18</AccountId>
        <AccountType/>
      </UserInfo>
    </SharedWithUsers>
  </documentManagement>
</p:properties>
</file>

<file path=customXml/itemProps1.xml><?xml version="1.0" encoding="utf-8"?>
<ds:datastoreItem xmlns:ds="http://schemas.openxmlformats.org/officeDocument/2006/customXml" ds:itemID="{1C790D11-DC0F-49C5-8EB8-24B7CE4E7459}">
  <ds:schemaRefs>
    <ds:schemaRef ds:uri="1fdcc1a0-e9f9-4b9b-b451-4e4cf08216c8"/>
    <ds:schemaRef ds:uri="a44b1001-0093-4bef-a1ac-724a218b5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D7CE94-D0AA-462D-870B-7C0A01E1DF10}">
  <ds:schemaRefs>
    <ds:schemaRef ds:uri="http://schemas.microsoft.com/sharepoint/v3/contenttype/forms"/>
  </ds:schemaRefs>
</ds:datastoreItem>
</file>

<file path=customXml/itemProps3.xml><?xml version="1.0" encoding="utf-8"?>
<ds:datastoreItem xmlns:ds="http://schemas.openxmlformats.org/officeDocument/2006/customXml" ds:itemID="{8A29B314-1B01-4B35-803D-A9EB70FC81CF}">
  <ds:schemaRefs>
    <ds:schemaRef ds:uri="http://purl.org/dc/terms/"/>
    <ds:schemaRef ds:uri="http://schemas.openxmlformats.org/package/2006/metadata/core-properties"/>
    <ds:schemaRef ds:uri="http://schemas.microsoft.com/office/2006/documentManagement/types"/>
    <ds:schemaRef ds:uri="1fdcc1a0-e9f9-4b9b-b451-4e4cf08216c8"/>
    <ds:schemaRef ds:uri="http://purl.org/dc/elements/1.1/"/>
    <ds:schemaRef ds:uri="http://schemas.microsoft.com/office/2006/metadata/properties"/>
    <ds:schemaRef ds:uri="http://schemas.microsoft.com/office/infopath/2007/PartnerControls"/>
    <ds:schemaRef ds:uri="a44b1001-0093-4bef-a1ac-724a218b5ad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1283</TotalTime>
  <Words>3520</Words>
  <Application>Microsoft Office PowerPoint</Application>
  <PresentationFormat>Widescreen</PresentationFormat>
  <Paragraphs>586</Paragraphs>
  <Slides>58</Slides>
  <Notes>20</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58</vt:i4>
      </vt:variant>
    </vt:vector>
  </HeadingPairs>
  <TitlesOfParts>
    <vt:vector size="79" baseType="lpstr">
      <vt:lpstr>Alte DIN 1451 Mittelschrift</vt:lpstr>
      <vt:lpstr>Alte DIN 1451 Mittelschrift gep</vt:lpstr>
      <vt:lpstr>Arial</vt:lpstr>
      <vt:lpstr>Calibri</vt:lpstr>
      <vt:lpstr>Calibri Light</vt:lpstr>
      <vt:lpstr>Droid Serif</vt:lpstr>
      <vt:lpstr>Greta Text Pro Bold</vt:lpstr>
      <vt:lpstr>Kozuka Gothic Pro B</vt:lpstr>
      <vt:lpstr>Kozuka Gothic Pro L</vt:lpstr>
      <vt:lpstr>Source Serif Pro</vt:lpstr>
      <vt:lpstr>Times New Roman</vt:lpstr>
      <vt:lpstr>Wingdings</vt:lpstr>
      <vt:lpstr>Custom Design</vt:lpstr>
      <vt:lpstr>3_Custom Design</vt:lpstr>
      <vt:lpstr>2_Custom Design</vt:lpstr>
      <vt:lpstr>1_Custom Design</vt:lpstr>
      <vt:lpstr>2_Office Theme</vt:lpstr>
      <vt:lpstr>4_Custom Design</vt:lpstr>
      <vt:lpstr>5_Custom Design</vt:lpstr>
      <vt:lpstr>6_Custom Design</vt:lpstr>
      <vt:lpstr>Umhverfisstofnun</vt:lpstr>
      <vt:lpstr>PowerPoint Presentation</vt:lpstr>
      <vt:lpstr>YFIRLIT </vt:lpstr>
      <vt:lpstr>Vatnatilskipun (2000/60/EC)</vt:lpstr>
      <vt:lpstr>PowerPoint Presentation</vt:lpstr>
      <vt:lpstr>Water framework directive</vt:lpstr>
      <vt:lpstr>PowerPoint Presentation</vt:lpstr>
      <vt:lpstr>PowerPoint Presentation</vt:lpstr>
      <vt:lpstr>Samstarf og samráð</vt:lpstr>
      <vt:lpstr>Vatnaráð</vt:lpstr>
      <vt:lpstr>Fulltrúar í Vatnaráði</vt:lpstr>
      <vt:lpstr>Ráðgjafanefndir </vt:lpstr>
      <vt:lpstr> Fulltrúar Vatnasvæðanefnda </vt:lpstr>
      <vt:lpstr>PowerPoint Presentation</vt:lpstr>
      <vt:lpstr>Vinna vatnasvæðanefnda</vt:lpstr>
      <vt:lpstr>PowerPoint Presentation</vt:lpstr>
      <vt:lpstr>PowerPoint Presentation</vt:lpstr>
      <vt:lpstr>Vatnaáætlun </vt:lpstr>
      <vt:lpstr>Næsti hringur – vinnum okkur í haginn </vt:lpstr>
      <vt:lpstr>Vatnshlot eru afmarkaðar stjórnsýslueiningar sem fá tiltekin raðnúmer innan stjórnar vatnamála. Til dæmis getur eitt stöðuvatn verið eitt vatnshlot, eða tiltekinn hluti straumvatns</vt:lpstr>
      <vt:lpstr>Vatnshlotum skipt í gerðir</vt:lpstr>
      <vt:lpstr>Objectives of the Water Framework Directive</vt:lpstr>
      <vt:lpstr>Objectives of the Water Framework Directive</vt:lpstr>
      <vt:lpstr>PowerPoint Presentation</vt:lpstr>
      <vt:lpstr>PowerPoint Presentation</vt:lpstr>
      <vt:lpstr>Flokkun á ástandi vatnshlota </vt:lpstr>
      <vt:lpstr>Mikið breytt og manngerð vatnshlot</vt:lpstr>
      <vt:lpstr>Mikið breytt og manngerð vatnshlot</vt:lpstr>
      <vt:lpstr>Aðferðarfræði við tilnefningu á mikið breyttum vatnshlotum</vt:lpstr>
      <vt:lpstr>PowerPoint Presentation</vt:lpstr>
      <vt:lpstr>PowerPoint Presentation</vt:lpstr>
      <vt:lpstr>Mikið breytt og manngerð vatnshlot</vt:lpstr>
      <vt:lpstr>PowerPoint Presentation</vt:lpstr>
      <vt:lpstr>Dæmi um álag á vatn og áhrif​</vt:lpstr>
      <vt:lpstr>Álagsgreining</vt:lpstr>
      <vt:lpstr>Hvað er eftir í álagsgreiningu og áhættumati</vt:lpstr>
      <vt:lpstr>Ný vatnshlot 2019</vt:lpstr>
      <vt:lpstr>Ný vatnshlot á vatnasvæði 2</vt:lpstr>
      <vt:lpstr>Aðgerðaáætlun (Program of Measures) </vt:lpstr>
      <vt:lpstr>Vöktunaráætlun</vt:lpstr>
      <vt:lpstr>Skilgreining á vöktun</vt:lpstr>
      <vt:lpstr>PowerPoint Presentation</vt:lpstr>
      <vt:lpstr>PowerPoint Presentation</vt:lpstr>
      <vt:lpstr>PowerPoint Presentation</vt:lpstr>
      <vt:lpstr>PowerPoint Presentation</vt:lpstr>
      <vt:lpstr>Vöktunarstaðir forgangsefna</vt:lpstr>
      <vt:lpstr>Yfirlitsvöktun yfirborðsvatns</vt:lpstr>
      <vt:lpstr>Aðgerðavöktun yfirborðsvatns</vt:lpstr>
      <vt:lpstr>Rannsóknavöktun yfirborðsvatns</vt:lpstr>
      <vt:lpstr>Vöktun</vt:lpstr>
      <vt:lpstr>Vöktunaráætlun (1)</vt:lpstr>
      <vt:lpstr>PowerPoint Presentation</vt:lpstr>
      <vt:lpstr>Vatnshlot sem skal vakta (1) </vt:lpstr>
      <vt:lpstr>Vatnshlot sem skal vakta (2)</vt:lpstr>
      <vt:lpstr>Vöktun grunnvatns</vt:lpstr>
      <vt:lpstr>Vöktun á vernduðum svæðum</vt:lpstr>
      <vt:lpstr>Hugsanleg stöðuvatnshlot fyrir vöktun viðmiðunar-ástands</vt:lpstr>
      <vt:lpstr>Straumvatnshlot til vöktunar (ekki endanlegt)</vt:lpstr>
      <vt:lpstr>Vatnavefsjá: https://vatnshlotagatt.vedur.is/  Vefsíða um stjórn vatnamála: www.vatn.is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Tryggvi Þórðarson</dc:creator>
  <cp:lastModifiedBy>Marianne Jensdóttir Fjeld</cp:lastModifiedBy>
  <cp:revision>10</cp:revision>
  <dcterms:created xsi:type="dcterms:W3CDTF">2019-11-17T22:51:52Z</dcterms:created>
  <dcterms:modified xsi:type="dcterms:W3CDTF">2019-11-25T12:21:25Z</dcterms:modified>
</cp:coreProperties>
</file>